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03BE0-4C58-4CF1-A67C-15E6AE00773F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5232D-A6FC-451F-9CB7-698A4B6EB4F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0574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794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478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246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464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632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835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240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96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898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631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354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2C4DD-F8F0-4EDD-9D9E-5F2F04CDFE99}" type="datetimeFigureOut">
              <a:rPr lang="en-CA" smtClean="0"/>
              <a:t>04/09/2016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67210-242B-44CF-B94F-DBD4C02AF07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56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Isotopes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September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720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Standard Atomic Notation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050" y="2085181"/>
            <a:ext cx="4025900" cy="3556000"/>
          </a:xfrm>
        </p:spPr>
      </p:pic>
    </p:spTree>
    <p:extLst>
      <p:ext uri="{BB962C8B-B14F-4D97-AF65-F5344CB8AC3E}">
        <p14:creationId xmlns:p14="http://schemas.microsoft.com/office/powerpoint/2010/main" val="89370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u="sng" dirty="0" smtClean="0">
                <a:solidFill>
                  <a:srgbClr val="FF0000"/>
                </a:solidFill>
              </a:rPr>
              <a:t>Isotopes</a:t>
            </a:r>
            <a:r>
              <a:rPr lang="en-CA" sz="2800" dirty="0" smtClean="0"/>
              <a:t>: atoms of the same element with a different number of neutrons</a:t>
            </a:r>
            <a:endParaRPr lang="en-CA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A" dirty="0" smtClean="0"/>
                  <a:t>Hydrogen has 2 naturally occurring isotopes: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b="0" i="1" smtClean="0">
                            <a:latin typeface="Cambria Math"/>
                          </a:rPr>
                          <m:t>     </m:t>
                        </m:r>
                        <m:r>
                          <a:rPr lang="en-CA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𝐻</m:t>
                        </m:r>
                      </m:e>
                    </m:sPre>
                  </m:oMath>
                </a14:m>
                <a:r>
                  <a:rPr lang="en-CA" dirty="0"/>
                  <a:t> (hydrogen</a:t>
                </a:r>
                <a:r>
                  <a:rPr lang="en-CA" dirty="0" smtClean="0"/>
                  <a:t>) – 1 proton, 0 neutrons</a:t>
                </a:r>
                <a:endParaRPr lang="en-CA" dirty="0"/>
              </a:p>
              <a:p>
                <a:pPr marL="0" indent="0" algn="ctr">
                  <a:buNone/>
                </a:pPr>
                <a:r>
                  <a:rPr lang="en-CA" dirty="0" smtClean="0"/>
                  <a:t>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2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𝐻</m:t>
                        </m:r>
                      </m:e>
                    </m:sPre>
                  </m:oMath>
                </a14:m>
                <a:r>
                  <a:rPr lang="en-CA" dirty="0"/>
                  <a:t> (</a:t>
                </a:r>
                <a:r>
                  <a:rPr lang="en-CA" dirty="0" smtClean="0"/>
                  <a:t>deuterium) – 1 proton, 1 neutron</a:t>
                </a:r>
              </a:p>
              <a:p>
                <a:pPr marL="0" indent="0">
                  <a:buNone/>
                </a:pPr>
                <a:r>
                  <a:rPr lang="en-CA" dirty="0"/>
                  <a:t> </a:t>
                </a:r>
                <a:r>
                  <a:rPr lang="en-CA" dirty="0" smtClean="0"/>
                  <a:t>  and 1 synthetic isotope</a:t>
                </a:r>
              </a:p>
              <a:p>
                <a:pPr marL="0" indent="0" algn="ctr">
                  <a:buNone/>
                </a:pPr>
                <a:r>
                  <a:rPr lang="en-CA" dirty="0" smtClean="0"/>
                  <a:t> 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3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𝐻</m:t>
                        </m:r>
                      </m:e>
                    </m:sPre>
                  </m:oMath>
                </a14:m>
                <a:r>
                  <a:rPr lang="en-CA" dirty="0"/>
                  <a:t> (tritium</a:t>
                </a:r>
                <a:r>
                  <a:rPr lang="en-CA" dirty="0" smtClean="0"/>
                  <a:t>) – 1 proton, 2 neutrons</a:t>
                </a:r>
              </a:p>
              <a:p>
                <a:r>
                  <a:rPr lang="en-CA" dirty="0" smtClean="0"/>
                  <a:t>Can also be written as:  H-1, H-2, H-3</a:t>
                </a:r>
                <a:endParaRPr lang="en-CA" dirty="0"/>
              </a:p>
              <a:p>
                <a:pPr marL="0" indent="0" algn="ctr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306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Occurrence of Isotopes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Some elements have no naturally occurring isotopes – i.e. sodium and aluminum </a:t>
            </a:r>
          </a:p>
          <a:p>
            <a:r>
              <a:rPr lang="en-CA" dirty="0" smtClean="0"/>
              <a:t>Barium has 7 naturally occurring isotopes: Ba-130, Ba-132, Ba-134, Ba-135, Ba-136, Ba-137, Ba-138</a:t>
            </a:r>
          </a:p>
          <a:p>
            <a:r>
              <a:rPr lang="en-CA" dirty="0" smtClean="0"/>
              <a:t>Some isotopes are unstable – these are called </a:t>
            </a:r>
            <a:r>
              <a:rPr lang="en-CA" dirty="0" smtClean="0">
                <a:solidFill>
                  <a:srgbClr val="FF0000"/>
                </a:solidFill>
              </a:rPr>
              <a:t>radioisotopes</a:t>
            </a:r>
            <a:r>
              <a:rPr lang="en-CA" dirty="0" smtClean="0"/>
              <a:t> – i.e. Ba-128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616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Radioisotopes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Are isotopes with unstable nuclei</a:t>
            </a:r>
          </a:p>
          <a:p>
            <a:r>
              <a:rPr lang="en-CA" dirty="0" smtClean="0"/>
              <a:t>Over time the nucleus decays and emits energy (radiation)</a:t>
            </a:r>
          </a:p>
          <a:p>
            <a:r>
              <a:rPr lang="en-CA" dirty="0" smtClean="0"/>
              <a:t>How long it takes for it to decay is called its </a:t>
            </a:r>
            <a:r>
              <a:rPr lang="en-CA" dirty="0" smtClean="0">
                <a:solidFill>
                  <a:srgbClr val="FF0000"/>
                </a:solidFill>
              </a:rPr>
              <a:t>half-life</a:t>
            </a:r>
          </a:p>
        </p:txBody>
      </p:sp>
    </p:spTree>
    <p:extLst>
      <p:ext uri="{BB962C8B-B14F-4D97-AF65-F5344CB8AC3E}">
        <p14:creationId xmlns:p14="http://schemas.microsoft.com/office/powerpoint/2010/main" val="347286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2800" b="1" dirty="0" smtClean="0">
                <a:solidFill>
                  <a:srgbClr val="0070C0"/>
                </a:solidFill>
              </a:rPr>
              <a:t>Three main types of radiation can be emitted from the nucleus: </a:t>
            </a:r>
            <a:br>
              <a:rPr lang="en-CA" sz="2800" b="1" dirty="0" smtClean="0">
                <a:solidFill>
                  <a:srgbClr val="0070C0"/>
                </a:solidFill>
              </a:rPr>
            </a:br>
            <a:r>
              <a:rPr lang="en-CA" sz="2800" b="1" dirty="0" smtClean="0">
                <a:solidFill>
                  <a:srgbClr val="0070C0"/>
                </a:solidFill>
              </a:rPr>
              <a:t>alpha (</a:t>
            </a:r>
            <a:r>
              <a:rPr lang="el-GR" sz="2800" b="1" dirty="0" smtClean="0">
                <a:solidFill>
                  <a:srgbClr val="0070C0"/>
                </a:solidFill>
              </a:rPr>
              <a:t>α</a:t>
            </a:r>
            <a:r>
              <a:rPr lang="en-CA" sz="2800" b="1" dirty="0" smtClean="0">
                <a:solidFill>
                  <a:srgbClr val="0070C0"/>
                </a:solidFill>
              </a:rPr>
              <a:t>), beta (</a:t>
            </a:r>
            <a:r>
              <a:rPr lang="el-GR" sz="2800" b="1" dirty="0" smtClean="0">
                <a:solidFill>
                  <a:srgbClr val="0070C0"/>
                </a:solidFill>
              </a:rPr>
              <a:t>β</a:t>
            </a:r>
            <a:r>
              <a:rPr lang="en-CA" sz="2800" b="1" dirty="0" smtClean="0">
                <a:solidFill>
                  <a:srgbClr val="0070C0"/>
                </a:solidFill>
              </a:rPr>
              <a:t>) and gamma (ɤ)</a:t>
            </a:r>
            <a:endParaRPr lang="en-CA" sz="28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l-GR" dirty="0" smtClean="0">
                    <a:solidFill>
                      <a:srgbClr val="FF0000"/>
                    </a:solidFill>
                  </a:rPr>
                  <a:t>α</a:t>
                </a:r>
                <a:r>
                  <a:rPr lang="en-CA" dirty="0" smtClean="0">
                    <a:solidFill>
                      <a:srgbClr val="FF0000"/>
                    </a:solidFill>
                  </a:rPr>
                  <a:t> particles </a:t>
                </a:r>
                <a:r>
                  <a:rPr lang="en-CA" dirty="0" smtClean="0"/>
                  <a:t>are positive, look like the nucleus of helium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en-CA" dirty="0" smtClean="0"/>
                  <a:t> </a:t>
                </a:r>
              </a:p>
              <a:p>
                <a:r>
                  <a:rPr lang="el-GR" dirty="0" smtClean="0">
                    <a:solidFill>
                      <a:srgbClr val="FF0000"/>
                    </a:solidFill>
                  </a:rPr>
                  <a:t>β</a:t>
                </a:r>
                <a:r>
                  <a:rPr lang="en-CA" dirty="0" smtClean="0">
                    <a:solidFill>
                      <a:srgbClr val="FF0000"/>
                    </a:solidFill>
                  </a:rPr>
                  <a:t> particles </a:t>
                </a:r>
                <a:r>
                  <a:rPr lang="en-CA" dirty="0" smtClean="0"/>
                  <a:t>are negative </a:t>
                </a:r>
              </a:p>
              <a:p>
                <a:pPr marL="0" indent="0">
                  <a:buNone/>
                </a:pPr>
                <a:r>
                  <a:rPr lang="en-CA" dirty="0" smtClean="0"/>
                  <a:t>      Neutron </a:t>
                </a:r>
                <a:r>
                  <a:rPr lang="en-CA" dirty="0" smtClean="0">
                    <a:sym typeface="Wingdings" pitchFamily="2" charset="2"/>
                  </a:rPr>
                  <a:t>  proton (stays inside nucleus) +         electron (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0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𝑒</m:t>
                        </m:r>
                        <m:r>
                          <a:rPr lang="en-CA" b="0" i="1" smtClean="0">
                            <a:latin typeface="Cambria Math"/>
                          </a:rPr>
                          <m:t>)</m:t>
                        </m:r>
                      </m:e>
                    </m:sPre>
                  </m:oMath>
                </a14:m>
                <a:r>
                  <a:rPr lang="en-CA" dirty="0" smtClean="0">
                    <a:sym typeface="Wingdings" pitchFamily="2" charset="2"/>
                  </a:rPr>
                  <a:t> (leaves nucleus)</a:t>
                </a:r>
              </a:p>
              <a:p>
                <a:r>
                  <a:rPr lang="en-CA" dirty="0" smtClean="0">
                    <a:solidFill>
                      <a:srgbClr val="FF0000"/>
                    </a:solidFill>
                  </a:rPr>
                  <a:t>ɤ</a:t>
                </a:r>
                <a:r>
                  <a:rPr lang="en-CA" dirty="0" smtClean="0"/>
                  <a:t> </a:t>
                </a:r>
                <a:r>
                  <a:rPr lang="en-CA" dirty="0" smtClean="0">
                    <a:solidFill>
                      <a:srgbClr val="FF0000"/>
                    </a:solidFill>
                  </a:rPr>
                  <a:t>rays</a:t>
                </a:r>
                <a:r>
                  <a:rPr lang="en-CA" dirty="0" smtClean="0"/>
                  <a:t>- not a particle, has no mass, no charge – very dangerous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161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8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Natural decay of radioisotopes:</a:t>
            </a:r>
            <a:endParaRPr lang="en-CA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92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238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𝑈</m:t>
                        </m:r>
                      </m:e>
                    </m:sPre>
                  </m:oMath>
                </a14:m>
                <a:r>
                  <a:rPr lang="en-CA" dirty="0" smtClean="0"/>
                  <a:t>  </a:t>
                </a:r>
                <a:r>
                  <a:rPr lang="en-CA" dirty="0" smtClean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90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234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𝑇h</m:t>
                        </m:r>
                      </m:e>
                    </m:sPre>
                  </m:oMath>
                </a14:m>
                <a:r>
                  <a:rPr lang="en-CA" dirty="0" smtClean="0"/>
                  <a:t>  +  ______   + ɤ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90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234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𝑇h</m:t>
                        </m:r>
                      </m:e>
                    </m:sPre>
                  </m:oMath>
                </a14:m>
                <a:r>
                  <a:rPr lang="en-CA" dirty="0" smtClean="0"/>
                  <a:t> </a:t>
                </a:r>
                <a:r>
                  <a:rPr lang="en-CA" dirty="0" smtClean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CA" i="1">
                            <a:latin typeface="Cambria Math"/>
                          </a:rPr>
                          <m:t>91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234</m:t>
                        </m:r>
                      </m:sup>
                      <m:e>
                        <m:r>
                          <a:rPr lang="en-CA" i="1">
                            <a:latin typeface="Cambria Math"/>
                          </a:rPr>
                          <m:t>𝑃𝑎</m:t>
                        </m:r>
                      </m:e>
                    </m:sPre>
                  </m:oMath>
                </a14:m>
                <a:r>
                  <a:rPr lang="en-CA" dirty="0" smtClean="0"/>
                  <a:t>  +  _______  + ɤ</a:t>
                </a: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80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49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132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Office Theme</vt:lpstr>
      <vt:lpstr>Isotopes</vt:lpstr>
      <vt:lpstr>Standard Atomic Notation</vt:lpstr>
      <vt:lpstr>Isotopes: atoms of the same element with a different number of neutrons</vt:lpstr>
      <vt:lpstr>Occurrence of Isotopes</vt:lpstr>
      <vt:lpstr>Radioisotopes</vt:lpstr>
      <vt:lpstr>Three main types of radiation can be emitted from the nucleus:  alpha (α), beta (β) and gamma (ɤ)</vt:lpstr>
      <vt:lpstr>Natural decay of radioisotopes: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Isotopes</dc:title>
  <dc:creator>Darlene is Beautiful</dc:creator>
  <cp:lastModifiedBy>Ken Wall</cp:lastModifiedBy>
  <cp:revision>10</cp:revision>
  <cp:lastPrinted>2012-09-05T01:50:51Z</cp:lastPrinted>
  <dcterms:created xsi:type="dcterms:W3CDTF">2012-09-04T20:55:45Z</dcterms:created>
  <dcterms:modified xsi:type="dcterms:W3CDTF">2016-09-04T22:03:27Z</dcterms:modified>
</cp:coreProperties>
</file>