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81" r:id="rId11"/>
    <p:sldId id="264" r:id="rId12"/>
    <p:sldId id="282" r:id="rId13"/>
    <p:sldId id="265" r:id="rId14"/>
    <p:sldId id="283" r:id="rId15"/>
    <p:sldId id="271" r:id="rId16"/>
    <p:sldId id="266" r:id="rId17"/>
    <p:sldId id="268" r:id="rId18"/>
    <p:sldId id="278" r:id="rId19"/>
    <p:sldId id="277" r:id="rId20"/>
    <p:sldId id="280" r:id="rId21"/>
    <p:sldId id="269" r:id="rId22"/>
    <p:sldId id="270" r:id="rId23"/>
    <p:sldId id="275" r:id="rId24"/>
    <p:sldId id="272" r:id="rId25"/>
    <p:sldId id="27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E2852-2E9C-4E47-9169-7D226AB6534B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DBB3E-65BF-420D-A536-8F641D649C5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560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 atom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BB3E-65BF-420D-A536-8F641D649C56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668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263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3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962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945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10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065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589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007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612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694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591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9F952-AC69-495F-97A3-317671C46613}" type="datetimeFigureOut">
              <a:rPr lang="en-CA" smtClean="0"/>
              <a:t>28/08/2016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8F00F-ECCF-4EDB-85E3-DF5D714687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654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upload.wikimedia.org/wikipedia/commons/c/c3/Rutherford_gold_foil_experiment_results.sv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b/b6/Jj-thomson2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f/ff/Plum_pudding_atom.sv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5400" b="1" dirty="0" smtClean="0"/>
              <a:t>Models of the Atom</a:t>
            </a:r>
            <a:endParaRPr lang="en-CA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SCH3U</a:t>
            </a:r>
            <a:endParaRPr lang="en-C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Rutherford’s Gold Foil Experiment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15818" y="1600200"/>
          <a:ext cx="3512364" cy="4525963"/>
        </p:xfrm>
        <a:graphic>
          <a:graphicData uri="http://schemas.openxmlformats.org/drawingml/2006/table">
            <a:tbl>
              <a:tblPr/>
              <a:tblGrid>
                <a:gridCol w="3512364"/>
              </a:tblGrid>
              <a:tr h="4525963">
                <a:tc>
                  <a:txBody>
                    <a:bodyPr/>
                    <a:lstStyle/>
                    <a:p>
                      <a:pPr algn="ctr"/>
                      <a:endParaRPr lang="en-CA" sz="1700" dirty="0"/>
                    </a:p>
                  </a:txBody>
                  <a:tcPr marL="86725" marR="86725" marT="43363" marB="43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://myweb.usf.edu/~mhight/rutherfordla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1600200"/>
            <a:ext cx="3914775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04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Rutherford’s Gold Foil Experiment</a:t>
            </a:r>
            <a:endParaRPr lang="en-CA" dirty="0"/>
          </a:p>
        </p:txBody>
      </p:sp>
      <p:pic>
        <p:nvPicPr>
          <p:cNvPr id="4" name="Content Placeholder 3" descr="http://3.bp.blogspot.com/-HKmSsop67RU/TXLKsObCsBI/AAAAAAAABso/3YQTbyT9AwI/s1600/atomErnest_Rutherford_2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343944"/>
            <a:ext cx="4438650" cy="303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730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 of Rutherford’s Experiment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Note: alpha particles are positive particles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1) He found that most of the alpha particles went straight through the foil unaffected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2) A very few particles were deflected slightly from their path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B050"/>
                </a:solidFill>
              </a:rPr>
              <a:t>3) 1 in 20 000 particles were strongly deflected from their path (90</a:t>
            </a:r>
            <a:r>
              <a:rPr lang="en-CA" b="1" baseline="30000" dirty="0" smtClean="0">
                <a:solidFill>
                  <a:srgbClr val="00B050"/>
                </a:solidFill>
              </a:rPr>
              <a:t>o</a:t>
            </a:r>
            <a:r>
              <a:rPr lang="en-CA" b="1" dirty="0" smtClean="0">
                <a:solidFill>
                  <a:srgbClr val="00B050"/>
                </a:solidFill>
              </a:rPr>
              <a:t> or more)</a:t>
            </a:r>
            <a:endParaRPr lang="en-C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5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Rutherford’s Results Explained</a:t>
            </a:r>
            <a:endParaRPr lang="en-CA" dirty="0"/>
          </a:p>
        </p:txBody>
      </p:sp>
      <p:pic>
        <p:nvPicPr>
          <p:cNvPr id="4" name="Content Placeholder 3" descr="http://www.antonine-education.co.uk/physics_as/module_1/topic_1/Rutherford_2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2" y="2658269"/>
            <a:ext cx="4752975" cy="2409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367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Rutherford’s Conclusions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Most of the atom is empty space</a:t>
            </a:r>
          </a:p>
          <a:p>
            <a:r>
              <a:rPr lang="en-CA" dirty="0" smtClean="0"/>
              <a:t>The centre of the atom, the nucleus, is positively charged and contains most of the mass of the atom</a:t>
            </a:r>
          </a:p>
          <a:p>
            <a:r>
              <a:rPr lang="en-CA" dirty="0" smtClean="0"/>
              <a:t>Since only a very few alpha particles were affected by the nucleus, it must very small</a:t>
            </a:r>
          </a:p>
          <a:p>
            <a:r>
              <a:rPr lang="en-CA" dirty="0" smtClean="0"/>
              <a:t>His model is often called the “</a:t>
            </a:r>
            <a:r>
              <a:rPr lang="en-CA" b="1" dirty="0" smtClean="0">
                <a:solidFill>
                  <a:srgbClr val="FF0000"/>
                </a:solidFill>
              </a:rPr>
              <a:t>nuclear model of the atom”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82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Thomson’s model </a:t>
            </a:r>
            <a:r>
              <a:rPr lang="en-CA" dirty="0" err="1" smtClean="0"/>
              <a:t>vs</a:t>
            </a:r>
            <a:r>
              <a:rPr lang="en-CA" dirty="0" smtClean="0"/>
              <a:t> Rutherford’s</a:t>
            </a:r>
            <a:endParaRPr lang="en-CA" dirty="0"/>
          </a:p>
        </p:txBody>
      </p:sp>
      <p:pic>
        <p:nvPicPr>
          <p:cNvPr id="4" name="Content Placeholder 3" descr="File:Rutherford gold foil experiment results.sv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1672431"/>
            <a:ext cx="2876550" cy="4381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27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1918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Rutherford discovers that atoms contain positively charged particles called</a:t>
            </a:r>
          </a:p>
          <a:p>
            <a:endParaRPr lang="en-CA" dirty="0"/>
          </a:p>
          <a:p>
            <a:pPr marL="0" indent="0" algn="ctr">
              <a:buNone/>
            </a:pPr>
            <a:r>
              <a:rPr lang="en-CA" sz="4800" b="1" dirty="0" smtClean="0">
                <a:solidFill>
                  <a:srgbClr val="FF0000"/>
                </a:solidFill>
              </a:rPr>
              <a:t>protons</a:t>
            </a:r>
            <a:endParaRPr lang="en-CA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3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Neils Bohr</a:t>
            </a:r>
            <a:br>
              <a:rPr lang="en-CA" dirty="0" smtClean="0"/>
            </a:br>
            <a:r>
              <a:rPr lang="en-CA" dirty="0" smtClean="0"/>
              <a:t>1922</a:t>
            </a:r>
            <a:endParaRPr lang="en-CA" dirty="0"/>
          </a:p>
        </p:txBody>
      </p:sp>
      <p:pic>
        <p:nvPicPr>
          <p:cNvPr id="4" name="Content Placeholder 3" descr="http://4.bp.blogspot.com/_7yB-eeGviiI/TSjN72ezcrI/AAAAAAAAFaY/AWWX6m3yUrg/s1600/niels_bohr1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2320131"/>
            <a:ext cx="3238500" cy="3086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08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Electromagnetic Radiation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Waves of energy travelling through space at the speed of light</a:t>
            </a:r>
          </a:p>
          <a:p>
            <a:r>
              <a:rPr lang="en-CA" dirty="0" smtClean="0"/>
              <a:t>The shorter the wavelength the higher the energy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193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Electromagnetic Radiation</a:t>
            </a:r>
            <a:endParaRPr lang="en-CA" dirty="0"/>
          </a:p>
        </p:txBody>
      </p:sp>
      <p:pic>
        <p:nvPicPr>
          <p:cNvPr id="4" name="Content Placeholder 3" descr="http://www.colourtherapyhealing.com/colour/images/electromagnetic-spectrum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552728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581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Democritus</a:t>
            </a:r>
            <a:br>
              <a:rPr lang="en-CA" dirty="0" smtClean="0"/>
            </a:br>
            <a:r>
              <a:rPr lang="en-CA" dirty="0" smtClean="0"/>
              <a:t> 400 BC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824955"/>
          </a:xfrm>
        </p:spPr>
        <p:txBody>
          <a:bodyPr/>
          <a:lstStyle/>
          <a:p>
            <a:r>
              <a:rPr lang="en-CA" dirty="0" smtClean="0"/>
              <a:t>Atom = indivisible = smallest unit of matter</a:t>
            </a:r>
          </a:p>
          <a:p>
            <a:endParaRPr lang="en-CA" dirty="0"/>
          </a:p>
        </p:txBody>
      </p:sp>
      <p:pic>
        <p:nvPicPr>
          <p:cNvPr id="4" name="Picture 3" descr="http://www.universetoday.com/wp-content/uploads/2009/12/Democritu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42" y="1768475"/>
            <a:ext cx="3028315" cy="332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02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White Light</a:t>
            </a:r>
            <a:endParaRPr lang="en-CA" dirty="0"/>
          </a:p>
        </p:txBody>
      </p:sp>
      <p:pic>
        <p:nvPicPr>
          <p:cNvPr id="4" name="Content Placeholder 3" descr="http://www.suntrek.org/images/RAINBOW-IN-PRISM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2816"/>
            <a:ext cx="648072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093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Bohr’s Model of the Atom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Developed to explain the line spectrum of hydrogen</a:t>
            </a:r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4" name="Picture 3" descr="http://faculty.colostate-pueblo.edu/linda.wilkes/111/3c.4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262" y="3140968"/>
            <a:ext cx="4557395" cy="1645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1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Bohr’s Model of the Atom</a:t>
            </a:r>
            <a:endParaRPr lang="en-CA" dirty="0"/>
          </a:p>
        </p:txBody>
      </p:sp>
      <p:pic>
        <p:nvPicPr>
          <p:cNvPr id="4" name="Content Placeholder 3" descr="http://nanotech.sc.mahidol.ac.th/genchem/atom1/bohrmo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16832"/>
            <a:ext cx="3888432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032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Bohr’s Model of the Atom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Ground state </a:t>
            </a:r>
            <a:r>
              <a:rPr lang="en-CA" dirty="0" smtClean="0"/>
              <a:t>= when an electron is in the lowest energy level that it can occupy</a:t>
            </a:r>
          </a:p>
          <a:p>
            <a:r>
              <a:rPr lang="en-CA" b="1" dirty="0" smtClean="0">
                <a:solidFill>
                  <a:srgbClr val="0070C0"/>
                </a:solidFill>
              </a:rPr>
              <a:t>Excited state </a:t>
            </a:r>
            <a:r>
              <a:rPr lang="en-CA" dirty="0" smtClean="0"/>
              <a:t>= when an electron is in any energy level higher than ground state</a:t>
            </a:r>
          </a:p>
          <a:p>
            <a:r>
              <a:rPr lang="en-CA" dirty="0" smtClean="0"/>
              <a:t>Electrons jump from </a:t>
            </a:r>
            <a:r>
              <a:rPr lang="en-CA" b="1" dirty="0" smtClean="0">
                <a:solidFill>
                  <a:srgbClr val="FF0000"/>
                </a:solidFill>
              </a:rPr>
              <a:t>ground state </a:t>
            </a:r>
            <a:r>
              <a:rPr lang="en-CA" dirty="0" smtClean="0"/>
              <a:t>to </a:t>
            </a:r>
            <a:r>
              <a:rPr lang="en-CA" b="1" dirty="0" smtClean="0">
                <a:solidFill>
                  <a:srgbClr val="0070C0"/>
                </a:solidFill>
              </a:rPr>
              <a:t>excited state</a:t>
            </a:r>
            <a:r>
              <a:rPr lang="en-CA" dirty="0" smtClean="0"/>
              <a:t> when they absorb energy from heat or electricity</a:t>
            </a:r>
          </a:p>
          <a:p>
            <a:r>
              <a:rPr lang="en-CA" dirty="0" smtClean="0"/>
              <a:t>Electrons release energy when they fall from the </a:t>
            </a:r>
            <a:r>
              <a:rPr lang="en-CA" b="1" dirty="0" smtClean="0">
                <a:solidFill>
                  <a:srgbClr val="0070C0"/>
                </a:solidFill>
              </a:rPr>
              <a:t>excited state </a:t>
            </a:r>
            <a:r>
              <a:rPr lang="en-CA" dirty="0" smtClean="0"/>
              <a:t>back to </a:t>
            </a:r>
            <a:r>
              <a:rPr lang="en-CA" b="1" dirty="0" smtClean="0">
                <a:solidFill>
                  <a:srgbClr val="FF0000"/>
                </a:solidFill>
              </a:rPr>
              <a:t>ground state</a:t>
            </a:r>
          </a:p>
          <a:p>
            <a:pPr marL="0" indent="0">
              <a:buNone/>
            </a:pPr>
            <a:endParaRPr lang="en-CA" b="1" dirty="0" smtClean="0">
              <a:solidFill>
                <a:srgbClr val="FF0000"/>
              </a:solidFill>
            </a:endParaRPr>
          </a:p>
          <a:p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04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Hydrogen’s Line Spectrum Explained</a:t>
            </a:r>
            <a:endParaRPr lang="en-CA" dirty="0"/>
          </a:p>
        </p:txBody>
      </p:sp>
      <p:pic>
        <p:nvPicPr>
          <p:cNvPr id="4" name="Content Placeholder 3" descr="http://hyperphysics.phy-astr.gsu.edu/hbase/imgmod/hydspe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231" y="1600200"/>
            <a:ext cx="471953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48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James Chadwick</a:t>
            </a:r>
            <a:br>
              <a:rPr lang="en-CA" dirty="0" smtClean="0"/>
            </a:br>
            <a:r>
              <a:rPr lang="en-CA" dirty="0" smtClean="0"/>
              <a:t>1932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Chadwick discovers a third subatomic particle called the </a:t>
            </a:r>
            <a:r>
              <a:rPr lang="en-CA" sz="4000" b="1" dirty="0" smtClean="0">
                <a:solidFill>
                  <a:srgbClr val="FF0000"/>
                </a:solidFill>
              </a:rPr>
              <a:t>neutron</a:t>
            </a:r>
          </a:p>
          <a:p>
            <a:r>
              <a:rPr lang="en-CA" dirty="0" smtClean="0"/>
              <a:t>Neutrons are found in the nucleus along with the protons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80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John Dalton</a:t>
            </a:r>
            <a:br>
              <a:rPr lang="en-CA" dirty="0" smtClean="0"/>
            </a:br>
            <a:r>
              <a:rPr lang="en-CA" dirty="0" smtClean="0"/>
              <a:t>1800</a:t>
            </a:r>
            <a:br>
              <a:rPr lang="en-CA" dirty="0" smtClean="0"/>
            </a:br>
            <a:endParaRPr lang="en-CA" dirty="0"/>
          </a:p>
        </p:txBody>
      </p:sp>
      <p:pic>
        <p:nvPicPr>
          <p:cNvPr id="4" name="Content Placeholder 3" descr="http://crescentok.com/staff/jaskew/ISR/TigerChem/periodic_table/dalton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76500"/>
            <a:ext cx="1247775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he-history-of-the-atom.wikispaces.com/file/view/JOHN_DALTON_REICH-CHEMMISTRY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98980"/>
            <a:ext cx="2860040" cy="2860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30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Dalton’s Atomic Theory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matter composed of atoms – small indivisible particles</a:t>
            </a:r>
          </a:p>
          <a:p>
            <a:r>
              <a:rPr lang="en-CA" dirty="0" smtClean="0"/>
              <a:t>Atoms can’t be created or destroyed</a:t>
            </a:r>
          </a:p>
          <a:p>
            <a:r>
              <a:rPr lang="en-CA" dirty="0" smtClean="0"/>
              <a:t>All atoms in an element are identical </a:t>
            </a:r>
          </a:p>
          <a:p>
            <a:r>
              <a:rPr lang="en-CA" dirty="0" smtClean="0"/>
              <a:t>Atoms in different elements are different</a:t>
            </a:r>
          </a:p>
          <a:p>
            <a:r>
              <a:rPr lang="en-CA" dirty="0" smtClean="0"/>
              <a:t>Atoms combine in whole number ratios to form compounds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251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J. J. Thomson</a:t>
            </a:r>
            <a:br>
              <a:rPr lang="en-CA" dirty="0" smtClean="0"/>
            </a:br>
            <a:r>
              <a:rPr lang="en-CA" dirty="0" smtClean="0"/>
              <a:t>1897</a:t>
            </a:r>
            <a:br>
              <a:rPr lang="en-CA" dirty="0" smtClean="0"/>
            </a:br>
            <a:endParaRPr lang="en-CA" dirty="0"/>
          </a:p>
        </p:txBody>
      </p:sp>
      <p:pic>
        <p:nvPicPr>
          <p:cNvPr id="4" name="Content Placeholder 3" descr="File:Jj-thomson2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060848"/>
            <a:ext cx="3816424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1897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Thomson discovers that atoms contain negatively charged particles called </a:t>
            </a:r>
          </a:p>
          <a:p>
            <a:pPr mar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sz="5400" b="1" dirty="0" smtClean="0">
                <a:solidFill>
                  <a:srgbClr val="FF0000"/>
                </a:solidFill>
              </a:rPr>
              <a:t>electrons</a:t>
            </a:r>
            <a:endParaRPr lang="en-CA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5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Thomson’s Model of the Atom</a:t>
            </a:r>
            <a:endParaRPr lang="en-CA" dirty="0"/>
          </a:p>
        </p:txBody>
      </p:sp>
      <p:pic>
        <p:nvPicPr>
          <p:cNvPr id="4" name="Content Placeholder 3" descr="File:Plum pudding atom.sv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2205831"/>
            <a:ext cx="3314700" cy="3314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925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Nagaoka’s</a:t>
            </a:r>
            <a:r>
              <a:rPr lang="en-CA" dirty="0" smtClean="0"/>
              <a:t> Model 1904</a:t>
            </a:r>
            <a:endParaRPr lang="en-CA" dirty="0"/>
          </a:p>
        </p:txBody>
      </p:sp>
      <p:pic>
        <p:nvPicPr>
          <p:cNvPr id="4" name="Content Placeholder 3" descr="http://www.clickandlearn.org/gr9_sci/atoms/dalton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032448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00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Ernest Rutherford</a:t>
            </a:r>
            <a:br>
              <a:rPr lang="en-CA" dirty="0" smtClean="0"/>
            </a:br>
            <a:r>
              <a:rPr lang="en-CA" dirty="0" smtClean="0"/>
              <a:t>1911</a:t>
            </a:r>
            <a:endParaRPr lang="en-CA" dirty="0"/>
          </a:p>
        </p:txBody>
      </p:sp>
      <p:pic>
        <p:nvPicPr>
          <p:cNvPr id="4" name="Content Placeholder 3" descr="http://upload.wikimedia.org/wikipedia/commons/thumb/6/6a/Ernest_Rutherford.jpg/210px-Ernest_Rutherfor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00808"/>
            <a:ext cx="3240360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89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363</Words>
  <Application>Microsoft Office PowerPoint</Application>
  <PresentationFormat>On-screen Show (4:3)</PresentationFormat>
  <Paragraphs>57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Models of the Atom</vt:lpstr>
      <vt:lpstr>Democritus  400 BC </vt:lpstr>
      <vt:lpstr>John Dalton 1800 </vt:lpstr>
      <vt:lpstr>Dalton’s Atomic Theory</vt:lpstr>
      <vt:lpstr>J. J. Thomson 1897 </vt:lpstr>
      <vt:lpstr>1897</vt:lpstr>
      <vt:lpstr>Thomson’s Model of the Atom</vt:lpstr>
      <vt:lpstr>Nagaoka’s Model 1904</vt:lpstr>
      <vt:lpstr>Ernest Rutherford 1911</vt:lpstr>
      <vt:lpstr>Rutherford’s Gold Foil Experiment</vt:lpstr>
      <vt:lpstr>Rutherford’s Gold Foil Experiment</vt:lpstr>
      <vt:lpstr>Results of Rutherford’s Experiment</vt:lpstr>
      <vt:lpstr>Rutherford’s Results Explained</vt:lpstr>
      <vt:lpstr>Rutherford’s Conclusions</vt:lpstr>
      <vt:lpstr>Thomson’s model vs Rutherford’s</vt:lpstr>
      <vt:lpstr> 1918</vt:lpstr>
      <vt:lpstr>Neils Bohr 1922</vt:lpstr>
      <vt:lpstr>Electromagnetic Radiation</vt:lpstr>
      <vt:lpstr>Electromagnetic Radiation</vt:lpstr>
      <vt:lpstr>White Light</vt:lpstr>
      <vt:lpstr>Bohr’s Model of the Atom</vt:lpstr>
      <vt:lpstr>Bohr’s Model of the Atom</vt:lpstr>
      <vt:lpstr>Bohr’s Model of the Atom</vt:lpstr>
      <vt:lpstr>Hydrogen’s Line Spectrum Explained</vt:lpstr>
      <vt:lpstr>James Chadwick 1932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of the Atom</dc:title>
  <dc:creator>Darlene is Beautiful</dc:creator>
  <cp:lastModifiedBy>Ken Wall</cp:lastModifiedBy>
  <cp:revision>17</cp:revision>
  <dcterms:created xsi:type="dcterms:W3CDTF">2012-02-03T02:22:17Z</dcterms:created>
  <dcterms:modified xsi:type="dcterms:W3CDTF">2016-08-28T20:59:49Z</dcterms:modified>
</cp:coreProperties>
</file>