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2" r:id="rId8"/>
    <p:sldId id="263" r:id="rId9"/>
    <p:sldId id="261" r:id="rId10"/>
    <p:sldId id="264" r:id="rId11"/>
    <p:sldId id="267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04741-5191-488D-BD93-68A2342DAFF8}" type="datetimeFigureOut">
              <a:rPr lang="en-CA" smtClean="0"/>
              <a:t>29/08/2016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9203A-6325-4AB5-9C68-C53830CDD40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87861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04741-5191-488D-BD93-68A2342DAFF8}" type="datetimeFigureOut">
              <a:rPr lang="en-CA" smtClean="0"/>
              <a:t>29/08/2016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9203A-6325-4AB5-9C68-C53830CDD40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67759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04741-5191-488D-BD93-68A2342DAFF8}" type="datetimeFigureOut">
              <a:rPr lang="en-CA" smtClean="0"/>
              <a:t>29/08/2016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9203A-6325-4AB5-9C68-C53830CDD40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22214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04741-5191-488D-BD93-68A2342DAFF8}" type="datetimeFigureOut">
              <a:rPr lang="en-CA" smtClean="0"/>
              <a:t>29/08/2016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9203A-6325-4AB5-9C68-C53830CDD40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32185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04741-5191-488D-BD93-68A2342DAFF8}" type="datetimeFigureOut">
              <a:rPr lang="en-CA" smtClean="0"/>
              <a:t>29/08/2016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9203A-6325-4AB5-9C68-C53830CDD40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60473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04741-5191-488D-BD93-68A2342DAFF8}" type="datetimeFigureOut">
              <a:rPr lang="en-CA" smtClean="0"/>
              <a:t>29/08/2016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9203A-6325-4AB5-9C68-C53830CDD40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82474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04741-5191-488D-BD93-68A2342DAFF8}" type="datetimeFigureOut">
              <a:rPr lang="en-CA" smtClean="0"/>
              <a:t>29/08/2016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9203A-6325-4AB5-9C68-C53830CDD40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26838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04741-5191-488D-BD93-68A2342DAFF8}" type="datetimeFigureOut">
              <a:rPr lang="en-CA" smtClean="0"/>
              <a:t>29/08/2016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9203A-6325-4AB5-9C68-C53830CDD40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64704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04741-5191-488D-BD93-68A2342DAFF8}" type="datetimeFigureOut">
              <a:rPr lang="en-CA" smtClean="0"/>
              <a:t>29/08/2016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9203A-6325-4AB5-9C68-C53830CDD40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82801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04741-5191-488D-BD93-68A2342DAFF8}" type="datetimeFigureOut">
              <a:rPr lang="en-CA" smtClean="0"/>
              <a:t>29/08/2016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9203A-6325-4AB5-9C68-C53830CDD40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34077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04741-5191-488D-BD93-68A2342DAFF8}" type="datetimeFigureOut">
              <a:rPr lang="en-CA" smtClean="0"/>
              <a:t>29/08/2016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9203A-6325-4AB5-9C68-C53830CDD40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52168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04741-5191-488D-BD93-68A2342DAFF8}" type="datetimeFigureOut">
              <a:rPr lang="en-CA" smtClean="0"/>
              <a:t>29/08/2016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39203A-6325-4AB5-9C68-C53830CDD40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27577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>
                <a:latin typeface="Aharoni" panose="02010803020104030203" pitchFamily="2" charset="-79"/>
                <a:cs typeface="Aharoni" panose="02010803020104030203" pitchFamily="2" charset="-79"/>
              </a:rPr>
              <a:t>Empirical and Molecular Formulas</a:t>
            </a:r>
            <a:endParaRPr lang="en-CA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April 2016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47567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545500"/>
          </a:xfrm>
        </p:spPr>
        <p:txBody>
          <a:bodyPr>
            <a:normAutofit fontScale="90000"/>
          </a:bodyPr>
          <a:lstStyle/>
          <a:p>
            <a:pPr marL="0" indent="0"/>
            <a:r>
              <a:rPr lang="en-CA" sz="3600" u="sng" dirty="0"/>
              <a:t>Example 3:</a:t>
            </a:r>
            <a:r>
              <a:rPr lang="en-CA" sz="3600" b="1" u="sng" dirty="0"/>
              <a:t/>
            </a:r>
            <a:br>
              <a:rPr lang="en-CA" sz="3600" b="1" u="sng" dirty="0"/>
            </a:br>
            <a:r>
              <a:rPr lang="en-CA" sz="3600" dirty="0"/>
              <a:t>A compound has the following % composition</a:t>
            </a:r>
            <a:br>
              <a:rPr lang="en-CA" sz="3600" dirty="0"/>
            </a:br>
            <a:r>
              <a:rPr lang="en-CA" sz="3600" dirty="0" smtClean="0"/>
              <a:t>63.13% </a:t>
            </a:r>
            <a:r>
              <a:rPr lang="en-CA" sz="3600" dirty="0"/>
              <a:t>carbon</a:t>
            </a:r>
            <a:br>
              <a:rPr lang="en-CA" sz="3600" dirty="0"/>
            </a:br>
            <a:r>
              <a:rPr lang="en-CA" sz="3600" dirty="0" smtClean="0"/>
              <a:t>8.831% </a:t>
            </a:r>
            <a:r>
              <a:rPr lang="en-CA" sz="3600" dirty="0"/>
              <a:t>hydrogen</a:t>
            </a:r>
            <a:br>
              <a:rPr lang="en-CA" sz="3600" dirty="0"/>
            </a:br>
            <a:r>
              <a:rPr lang="en-CA" sz="3600" dirty="0" smtClean="0"/>
              <a:t>28.04% </a:t>
            </a:r>
            <a:r>
              <a:rPr lang="en-CA" sz="3600" dirty="0"/>
              <a:t>oxygen</a:t>
            </a:r>
            <a:br>
              <a:rPr lang="en-CA" sz="3600" dirty="0"/>
            </a:br>
            <a:endParaRPr lang="en-CA" sz="36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53047"/>
            <a:ext cx="10515600" cy="3523915"/>
          </a:xfrm>
        </p:spPr>
        <p:txBody>
          <a:bodyPr/>
          <a:lstStyle/>
          <a:p>
            <a:pPr marL="0" indent="0">
              <a:buNone/>
            </a:pPr>
            <a:r>
              <a:rPr lang="en-CA" dirty="0" smtClean="0"/>
              <a:t> </a:t>
            </a:r>
          </a:p>
          <a:p>
            <a:pPr marL="0" indent="0">
              <a:buNone/>
            </a:pPr>
            <a:r>
              <a:rPr lang="en-CA" dirty="0" smtClean="0"/>
              <a:t>a) What is its empirical formula?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 smtClean="0"/>
              <a:t>b) If the molar mass of the compound </a:t>
            </a:r>
            <a:r>
              <a:rPr lang="en-CA" smtClean="0"/>
              <a:t>is 114.14 </a:t>
            </a:r>
            <a:r>
              <a:rPr lang="en-CA" dirty="0" smtClean="0"/>
              <a:t>g/</a:t>
            </a:r>
            <a:r>
              <a:rPr lang="en-CA" dirty="0" err="1" smtClean="0"/>
              <a:t>mol</a:t>
            </a:r>
            <a:r>
              <a:rPr lang="en-CA" dirty="0" smtClean="0"/>
              <a:t>, what is the molecular formula?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45419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01545"/>
          </a:xfrm>
        </p:spPr>
        <p:txBody>
          <a:bodyPr>
            <a:normAutofit fontScale="90000"/>
          </a:bodyPr>
          <a:lstStyle/>
          <a:p>
            <a:endParaRPr lang="en-CA" sz="36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66670"/>
            <a:ext cx="10515600" cy="5610293"/>
          </a:xfrm>
        </p:spPr>
        <p:txBody>
          <a:bodyPr/>
          <a:lstStyle/>
          <a:p>
            <a:pPr marL="0" indent="0">
              <a:buNone/>
            </a:pPr>
            <a:r>
              <a:rPr lang="en-CA" u="sng" dirty="0" smtClean="0"/>
              <a:t>Example 4:</a:t>
            </a:r>
            <a:endParaRPr lang="en-CA" b="1" u="sng" dirty="0" smtClean="0"/>
          </a:p>
          <a:p>
            <a:pPr marL="0" indent="0">
              <a:buNone/>
            </a:pPr>
            <a:r>
              <a:rPr lang="en-CA" dirty="0" smtClean="0"/>
              <a:t>A compound has the following % composition</a:t>
            </a:r>
          </a:p>
          <a:p>
            <a:pPr marL="0" indent="0">
              <a:buNone/>
            </a:pPr>
            <a:r>
              <a:rPr lang="en-CA" dirty="0" smtClean="0"/>
              <a:t>85.63% carbon</a:t>
            </a:r>
          </a:p>
          <a:p>
            <a:pPr marL="0" indent="0">
              <a:buNone/>
            </a:pPr>
            <a:r>
              <a:rPr lang="en-CA" dirty="0" smtClean="0"/>
              <a:t>14.37% hydrogen</a:t>
            </a:r>
          </a:p>
          <a:p>
            <a:pPr marL="0" indent="0">
              <a:buNone/>
            </a:pPr>
            <a:r>
              <a:rPr lang="en-CA" dirty="0"/>
              <a:t>a</a:t>
            </a:r>
            <a:r>
              <a:rPr lang="en-CA" dirty="0" smtClean="0"/>
              <a:t>nd a molar mass of 56.10 g/</a:t>
            </a:r>
            <a:r>
              <a:rPr lang="en-CA" dirty="0" err="1" smtClean="0"/>
              <a:t>mol</a:t>
            </a:r>
            <a:r>
              <a:rPr lang="en-CA" dirty="0" smtClean="0"/>
              <a:t>, what is the molecular formula?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05589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Complete p. 104 #2-4 showing full solutions in the workbook.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83529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>
                <a:latin typeface="Aharoni" panose="02010803020104030203" pitchFamily="2" charset="-79"/>
                <a:cs typeface="Aharoni" panose="02010803020104030203" pitchFamily="2" charset="-79"/>
              </a:rPr>
              <a:t>Empirical vs Molecular</a:t>
            </a:r>
            <a:endParaRPr lang="en-CA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5482570"/>
              </p:ext>
            </p:extLst>
          </p:nvPr>
        </p:nvGraphicFramePr>
        <p:xfrm>
          <a:off x="838200" y="1825625"/>
          <a:ext cx="10515600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/>
                <a:gridCol w="5257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sz="2800" dirty="0" smtClean="0"/>
                        <a:t>Empirical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2800" dirty="0" smtClean="0"/>
                        <a:t>Molecular</a:t>
                      </a:r>
                      <a:endParaRPr lang="en-CA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CA" sz="2800" dirty="0" smtClean="0"/>
                        <a:t>Is the simplest (i.e.</a:t>
                      </a:r>
                      <a:r>
                        <a:rPr lang="en-CA" sz="2800" baseline="0" dirty="0" smtClean="0"/>
                        <a:t> reduced) whole number ratio of atoms in a compound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CA" sz="2800" baseline="0" dirty="0" smtClean="0"/>
                        <a:t>All formulas for ionic compounds are empirical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CA" sz="2800" baseline="0" dirty="0" smtClean="0"/>
                        <a:t>Example: </a:t>
                      </a:r>
                      <a:r>
                        <a:rPr lang="en-CA" sz="2800" baseline="0" dirty="0" err="1" smtClean="0"/>
                        <a:t>NaCl</a:t>
                      </a:r>
                      <a:r>
                        <a:rPr lang="en-CA" sz="2800" baseline="0" dirty="0" smtClean="0"/>
                        <a:t>, not Na</a:t>
                      </a:r>
                      <a:r>
                        <a:rPr lang="en-CA" sz="2800" baseline="-25000" dirty="0" smtClean="0"/>
                        <a:t>2</a:t>
                      </a:r>
                      <a:r>
                        <a:rPr lang="en-CA" sz="2800" baseline="0" dirty="0" smtClean="0"/>
                        <a:t>Cl</a:t>
                      </a:r>
                      <a:r>
                        <a:rPr lang="en-CA" sz="2800" baseline="-25000" dirty="0" smtClean="0"/>
                        <a:t>2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CA" sz="2800" baseline="0" dirty="0" smtClean="0"/>
                        <a:t>Not all correct formulas for covalent compounds are empirical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CA" sz="2800" baseline="0" dirty="0" smtClean="0"/>
                        <a:t>Example: H</a:t>
                      </a:r>
                      <a:r>
                        <a:rPr lang="en-CA" sz="2800" baseline="-25000" dirty="0" smtClean="0"/>
                        <a:t>2</a:t>
                      </a:r>
                      <a:r>
                        <a:rPr lang="en-CA" sz="2800" baseline="0" dirty="0" smtClean="0"/>
                        <a:t>O</a:t>
                      </a:r>
                      <a:r>
                        <a:rPr lang="en-CA" sz="2800" baseline="-25000" dirty="0" smtClean="0"/>
                        <a:t>2</a:t>
                      </a:r>
                      <a:r>
                        <a:rPr lang="en-CA" sz="2800" baseline="0" dirty="0" smtClean="0"/>
                        <a:t> </a:t>
                      </a:r>
                      <a:endParaRPr lang="en-CA" sz="28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CA" sz="2800" dirty="0" smtClean="0"/>
                        <a:t>Is the same or a multiple of the empirical formula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CA" sz="2800" dirty="0" smtClean="0"/>
                        <a:t>It</a:t>
                      </a:r>
                      <a:r>
                        <a:rPr lang="en-CA" sz="2800" baseline="0" dirty="0" smtClean="0"/>
                        <a:t> shows the actual number of atoms in a compound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CA" sz="2800" baseline="0" dirty="0" smtClean="0"/>
                        <a:t>Example: N</a:t>
                      </a:r>
                      <a:r>
                        <a:rPr lang="en-CA" sz="2800" baseline="-25000" dirty="0" smtClean="0"/>
                        <a:t>2</a:t>
                      </a:r>
                      <a:r>
                        <a:rPr lang="en-CA" sz="2800" baseline="0" dirty="0" smtClean="0"/>
                        <a:t>O</a:t>
                      </a:r>
                      <a:r>
                        <a:rPr lang="en-CA" sz="2800" baseline="-25000" dirty="0" smtClean="0"/>
                        <a:t>4 </a:t>
                      </a:r>
                      <a:r>
                        <a:rPr lang="en-CA" sz="2800" baseline="0" dirty="0" smtClean="0"/>
                        <a:t>is the molecular formula for </a:t>
                      </a:r>
                      <a:r>
                        <a:rPr lang="en-CA" sz="2800" baseline="0" dirty="0" err="1" smtClean="0"/>
                        <a:t>dinitrogen</a:t>
                      </a:r>
                      <a:r>
                        <a:rPr lang="en-CA" sz="2800" baseline="0" dirty="0" smtClean="0"/>
                        <a:t> </a:t>
                      </a:r>
                      <a:r>
                        <a:rPr lang="en-CA" sz="2800" baseline="0" dirty="0" err="1" smtClean="0"/>
                        <a:t>tetraoxide</a:t>
                      </a:r>
                      <a:r>
                        <a:rPr lang="en-CA" sz="2800" baseline="0" dirty="0" smtClean="0"/>
                        <a:t> and it is double its empirical formula NO</a:t>
                      </a:r>
                      <a:r>
                        <a:rPr lang="en-CA" sz="2800" baseline="-25000" dirty="0" smtClean="0"/>
                        <a:t>2</a:t>
                      </a:r>
                      <a:endParaRPr lang="en-CA" sz="2800" baseline="0" dirty="0" smtClean="0"/>
                    </a:p>
                    <a:p>
                      <a:endParaRPr lang="en-CA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9138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latin typeface="Aharoni" panose="02010803020104030203" pitchFamily="2" charset="-79"/>
                <a:cs typeface="Aharoni" panose="02010803020104030203" pitchFamily="2" charset="-79"/>
              </a:rPr>
              <a:t>Complete the chart below:</a:t>
            </a:r>
            <a:endParaRPr lang="en-CA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8370681"/>
              </p:ext>
            </p:extLst>
          </p:nvPr>
        </p:nvGraphicFramePr>
        <p:xfrm>
          <a:off x="838200" y="1825625"/>
          <a:ext cx="1051560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/>
                <a:gridCol w="5257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sz="3200" dirty="0" smtClean="0"/>
                        <a:t>Empirical formula</a:t>
                      </a:r>
                      <a:endParaRPr lang="en-C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3200" dirty="0" smtClean="0"/>
                        <a:t>Molecular formula</a:t>
                      </a:r>
                      <a:endParaRPr lang="en-CA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sz="3200" dirty="0" smtClean="0"/>
                        <a:t>CO</a:t>
                      </a:r>
                      <a:r>
                        <a:rPr lang="en-CA" sz="3200" baseline="-25000" dirty="0" smtClean="0"/>
                        <a:t>2</a:t>
                      </a:r>
                      <a:endParaRPr lang="en-C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C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3200" dirty="0" smtClean="0"/>
                        <a:t>H</a:t>
                      </a:r>
                      <a:r>
                        <a:rPr lang="en-CA" sz="3200" baseline="-25000" dirty="0" smtClean="0"/>
                        <a:t>2</a:t>
                      </a:r>
                      <a:r>
                        <a:rPr lang="en-CA" sz="3200" baseline="0" dirty="0" smtClean="0"/>
                        <a:t>O</a:t>
                      </a:r>
                      <a:r>
                        <a:rPr lang="en-CA" sz="3200" baseline="-25000" dirty="0" smtClean="0"/>
                        <a:t>2</a:t>
                      </a:r>
                      <a:endParaRPr lang="en-CA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C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3200" dirty="0" smtClean="0"/>
                        <a:t>C</a:t>
                      </a:r>
                      <a:r>
                        <a:rPr lang="en-CA" sz="3200" baseline="-25000" dirty="0" smtClean="0"/>
                        <a:t>3</a:t>
                      </a:r>
                      <a:r>
                        <a:rPr lang="en-CA" sz="3200" baseline="0" dirty="0" smtClean="0"/>
                        <a:t>H</a:t>
                      </a:r>
                      <a:r>
                        <a:rPr lang="en-CA" sz="3200" baseline="-25000" dirty="0" smtClean="0"/>
                        <a:t>6</a:t>
                      </a:r>
                      <a:endParaRPr lang="en-CA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C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3200" dirty="0" smtClean="0"/>
                        <a:t>C</a:t>
                      </a:r>
                      <a:r>
                        <a:rPr lang="en-CA" sz="3200" baseline="-25000" dirty="0" smtClean="0"/>
                        <a:t>2</a:t>
                      </a:r>
                      <a:r>
                        <a:rPr lang="en-CA" sz="3200" baseline="0" dirty="0" smtClean="0"/>
                        <a:t>H</a:t>
                      </a:r>
                      <a:r>
                        <a:rPr lang="en-CA" sz="3200" baseline="-25000" dirty="0" smtClean="0"/>
                        <a:t>4</a:t>
                      </a:r>
                      <a:r>
                        <a:rPr lang="en-CA" sz="3200" baseline="0" dirty="0" smtClean="0"/>
                        <a:t>O</a:t>
                      </a:r>
                      <a:r>
                        <a:rPr lang="en-CA" sz="3200" baseline="-25000" dirty="0" smtClean="0"/>
                        <a:t>2</a:t>
                      </a:r>
                      <a:endParaRPr lang="en-CA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sz="3200" dirty="0" err="1" smtClean="0"/>
                        <a:t>SnO</a:t>
                      </a:r>
                      <a:endParaRPr lang="en-C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3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52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180304"/>
            <a:ext cx="10515600" cy="1561899"/>
          </a:xfrm>
        </p:spPr>
        <p:txBody>
          <a:bodyPr>
            <a:normAutofit/>
          </a:bodyPr>
          <a:lstStyle/>
          <a:p>
            <a:r>
              <a:rPr lang="en-CA" sz="3200" dirty="0" smtClean="0">
                <a:latin typeface="Aharoni" panose="02010803020104030203" pitchFamily="2" charset="-79"/>
                <a:cs typeface="Aharoni" panose="02010803020104030203" pitchFamily="2" charset="-79"/>
              </a:rPr>
              <a:t>To determine the empirical formula of a compound:</a:t>
            </a:r>
            <a:endParaRPr lang="en-CA" sz="32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32586"/>
            <a:ext cx="10515600" cy="4644377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CA" dirty="0" smtClean="0"/>
              <a:t>You need to know the number of moles of each element present in the compound.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CA" dirty="0" smtClean="0"/>
              <a:t>Example: What is the empirical formula for the </a:t>
            </a:r>
            <a:r>
              <a:rPr lang="en-CA" smtClean="0"/>
              <a:t>compound that </a:t>
            </a:r>
            <a:r>
              <a:rPr lang="en-CA" dirty="0" smtClean="0"/>
              <a:t>contains:</a:t>
            </a:r>
          </a:p>
          <a:p>
            <a:pPr marL="514350" indent="-514350">
              <a:buAutoNum type="alphaLcParenR"/>
            </a:pPr>
            <a:r>
              <a:rPr lang="en-CA" dirty="0" smtClean="0"/>
              <a:t>1 </a:t>
            </a:r>
            <a:r>
              <a:rPr lang="en-CA" dirty="0" err="1" smtClean="0"/>
              <a:t>mol</a:t>
            </a:r>
            <a:r>
              <a:rPr lang="en-CA" dirty="0" smtClean="0"/>
              <a:t> S, 4 </a:t>
            </a:r>
            <a:r>
              <a:rPr lang="en-CA" dirty="0" err="1" smtClean="0"/>
              <a:t>mol</a:t>
            </a:r>
            <a:r>
              <a:rPr lang="en-CA" dirty="0" smtClean="0"/>
              <a:t> O and 2 </a:t>
            </a:r>
            <a:r>
              <a:rPr lang="en-CA" dirty="0" err="1" smtClean="0"/>
              <a:t>mol</a:t>
            </a:r>
            <a:r>
              <a:rPr lang="en-CA" dirty="0" smtClean="0"/>
              <a:t> Na?</a:t>
            </a:r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r>
              <a:rPr lang="en-CA" dirty="0" smtClean="0"/>
              <a:t>b) 4 </a:t>
            </a:r>
            <a:r>
              <a:rPr lang="en-CA" dirty="0" err="1" smtClean="0"/>
              <a:t>mol</a:t>
            </a:r>
            <a:r>
              <a:rPr lang="en-CA" dirty="0" smtClean="0"/>
              <a:t> C and 10 </a:t>
            </a:r>
            <a:r>
              <a:rPr lang="en-CA" dirty="0" err="1" smtClean="0"/>
              <a:t>mol</a:t>
            </a:r>
            <a:r>
              <a:rPr lang="en-CA" dirty="0" smtClean="0"/>
              <a:t> H</a:t>
            </a:r>
          </a:p>
          <a:p>
            <a:pPr marL="514350" indent="-514350">
              <a:buAutoNum type="alphaLcParenR"/>
            </a:pPr>
            <a:endParaRPr lang="en-CA" dirty="0"/>
          </a:p>
          <a:p>
            <a:pPr marL="0" indent="0">
              <a:buNone/>
            </a:pPr>
            <a:r>
              <a:rPr lang="en-CA" dirty="0" smtClean="0"/>
              <a:t>c) 1 </a:t>
            </a:r>
            <a:r>
              <a:rPr lang="en-CA" dirty="0" err="1" smtClean="0"/>
              <a:t>mol</a:t>
            </a:r>
            <a:r>
              <a:rPr lang="en-CA" dirty="0" smtClean="0"/>
              <a:t> Cl and 2.5 </a:t>
            </a:r>
            <a:r>
              <a:rPr lang="en-CA" dirty="0" err="1" smtClean="0"/>
              <a:t>mol</a:t>
            </a:r>
            <a:r>
              <a:rPr lang="en-CA" dirty="0" smtClean="0"/>
              <a:t> O</a:t>
            </a:r>
          </a:p>
          <a:p>
            <a:pPr marL="514350" indent="-514350">
              <a:buAutoNum type="alphaLcParenR"/>
            </a:pPr>
            <a:endParaRPr lang="en-CA" dirty="0"/>
          </a:p>
          <a:p>
            <a:pPr marL="0" indent="0">
              <a:buNone/>
            </a:pPr>
            <a:r>
              <a:rPr lang="en-CA" dirty="0" smtClean="0"/>
              <a:t>d) 0.4 </a:t>
            </a:r>
            <a:r>
              <a:rPr lang="en-CA" dirty="0" err="1" smtClean="0"/>
              <a:t>mol</a:t>
            </a:r>
            <a:r>
              <a:rPr lang="en-CA" dirty="0" smtClean="0"/>
              <a:t> C and 1.2 </a:t>
            </a:r>
            <a:r>
              <a:rPr lang="en-CA" dirty="0" err="1" smtClean="0"/>
              <a:t>mol</a:t>
            </a:r>
            <a:r>
              <a:rPr lang="en-CA" dirty="0" smtClean="0"/>
              <a:t> H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85665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600" dirty="0" smtClean="0">
                <a:latin typeface="Aharoni" panose="02010803020104030203" pitchFamily="2" charset="-79"/>
                <a:cs typeface="Aharoni" panose="02010803020104030203" pitchFamily="2" charset="-79"/>
              </a:rPr>
              <a:t>Empirical formulas can be determined from:</a:t>
            </a:r>
            <a:endParaRPr lang="en-CA" sz="36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b="1" dirty="0" smtClean="0"/>
              <a:t>A) Mass of elements in the compound</a:t>
            </a:r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r>
              <a:rPr lang="en-CA" u="sng" dirty="0" smtClean="0"/>
              <a:t>Example 1:</a:t>
            </a:r>
          </a:p>
          <a:p>
            <a:pPr marL="0" indent="0">
              <a:buNone/>
            </a:pPr>
            <a:r>
              <a:rPr lang="en-CA" dirty="0" smtClean="0"/>
              <a:t>A sample of caffeine contains</a:t>
            </a:r>
          </a:p>
          <a:p>
            <a:pPr marL="0" indent="0">
              <a:buNone/>
            </a:pPr>
            <a:r>
              <a:rPr lang="en-CA" dirty="0" smtClean="0"/>
              <a:t>24.13 g of carbon</a:t>
            </a:r>
          </a:p>
          <a:p>
            <a:pPr marL="0" indent="0">
              <a:buNone/>
            </a:pPr>
            <a:r>
              <a:rPr lang="en-CA" dirty="0" smtClean="0"/>
              <a:t>2.51 g of hydrogen</a:t>
            </a:r>
          </a:p>
          <a:p>
            <a:pPr marL="0" indent="0">
              <a:buNone/>
            </a:pPr>
            <a:r>
              <a:rPr lang="en-CA" dirty="0" smtClean="0"/>
              <a:t>14.09 g of nitrogen</a:t>
            </a:r>
          </a:p>
          <a:p>
            <a:pPr marL="0" indent="0">
              <a:buNone/>
            </a:pPr>
            <a:r>
              <a:rPr lang="en-CA" dirty="0" smtClean="0"/>
              <a:t>8.02 g of oxygen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11070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50030"/>
          </a:xfrm>
        </p:spPr>
        <p:txBody>
          <a:bodyPr>
            <a:normAutofit fontScale="90000"/>
          </a:bodyPr>
          <a:lstStyle/>
          <a:p>
            <a:endParaRPr lang="en-CA" sz="36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95459"/>
            <a:ext cx="10515600" cy="5481504"/>
          </a:xfrm>
        </p:spPr>
        <p:txBody>
          <a:bodyPr/>
          <a:lstStyle/>
          <a:p>
            <a:pPr marL="0" indent="0">
              <a:buNone/>
            </a:pPr>
            <a:r>
              <a:rPr lang="en-CA" u="sng" dirty="0" smtClean="0"/>
              <a:t>Example 2:</a:t>
            </a:r>
          </a:p>
          <a:p>
            <a:pPr marL="0" indent="0">
              <a:buNone/>
            </a:pPr>
            <a:r>
              <a:rPr lang="en-CA" dirty="0" smtClean="0"/>
              <a:t>A sample of a compound contains:</a:t>
            </a:r>
          </a:p>
          <a:p>
            <a:pPr marL="0" indent="0">
              <a:buNone/>
            </a:pPr>
            <a:r>
              <a:rPr lang="en-CA" dirty="0" smtClean="0"/>
              <a:t>56.4g phosphorus</a:t>
            </a:r>
          </a:p>
          <a:p>
            <a:pPr marL="0" indent="0">
              <a:buNone/>
            </a:pPr>
            <a:r>
              <a:rPr lang="en-CA" dirty="0" smtClean="0"/>
              <a:t>43.6g oxygen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18909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600" dirty="0" smtClean="0">
                <a:latin typeface="Aharoni" panose="02010803020104030203" pitchFamily="2" charset="-79"/>
                <a:cs typeface="Aharoni" panose="02010803020104030203" pitchFamily="2" charset="-79"/>
              </a:rPr>
              <a:t>Empirical formulas can be determined from:</a:t>
            </a:r>
            <a:endParaRPr lang="en-CA" sz="36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/>
              <a:t>B) </a:t>
            </a:r>
            <a:r>
              <a:rPr lang="en-CA" b="1" dirty="0" smtClean="0"/>
              <a:t>Percent composition</a:t>
            </a:r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r>
              <a:rPr lang="en-CA" u="sng" dirty="0" smtClean="0"/>
              <a:t>Example 3:</a:t>
            </a:r>
          </a:p>
          <a:p>
            <a:pPr marL="0" indent="0">
              <a:buNone/>
            </a:pPr>
            <a:r>
              <a:rPr lang="en-CA" dirty="0" smtClean="0"/>
              <a:t>A compound has the following % composition</a:t>
            </a:r>
          </a:p>
          <a:p>
            <a:pPr marL="0" indent="0">
              <a:buNone/>
            </a:pPr>
            <a:r>
              <a:rPr lang="en-CA" dirty="0" smtClean="0"/>
              <a:t>21.6% sodium</a:t>
            </a:r>
          </a:p>
          <a:p>
            <a:pPr marL="0" indent="0">
              <a:buNone/>
            </a:pPr>
            <a:r>
              <a:rPr lang="en-CA" dirty="0" smtClean="0"/>
              <a:t>33.3% chlorine</a:t>
            </a:r>
          </a:p>
          <a:p>
            <a:pPr marL="0" indent="0">
              <a:buNone/>
            </a:pPr>
            <a:r>
              <a:rPr lang="en-CA" dirty="0" smtClean="0"/>
              <a:t>45.1% oxygen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31056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Complete p. 102 #1 and 2 showing full solutions in the workbook.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78668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>
                <a:latin typeface="Aharoni" panose="02010803020104030203" pitchFamily="2" charset="-79"/>
                <a:cs typeface="Aharoni" panose="02010803020104030203" pitchFamily="2" charset="-79"/>
              </a:rPr>
              <a:t>Determining Molecular Formulas</a:t>
            </a:r>
            <a:endParaRPr lang="en-CA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CA" dirty="0" smtClean="0"/>
              <a:t>You need the empirical formula and the molar mass</a:t>
            </a:r>
          </a:p>
          <a:p>
            <a:pPr marL="0" indent="0">
              <a:buNone/>
            </a:pPr>
            <a:r>
              <a:rPr lang="en-CA" u="sng" dirty="0" smtClean="0"/>
              <a:t>Example 1:</a:t>
            </a:r>
          </a:p>
          <a:p>
            <a:pPr marL="0" indent="0">
              <a:buNone/>
            </a:pPr>
            <a:r>
              <a:rPr lang="en-CA" dirty="0" smtClean="0"/>
              <a:t>The empirical formula of a compound is CH</a:t>
            </a:r>
            <a:r>
              <a:rPr lang="en-CA" baseline="-25000" dirty="0" smtClean="0"/>
              <a:t>2</a:t>
            </a:r>
            <a:r>
              <a:rPr lang="en-CA" dirty="0" smtClean="0"/>
              <a:t> and its molar mass is </a:t>
            </a:r>
          </a:p>
          <a:p>
            <a:pPr marL="0" indent="0">
              <a:buNone/>
            </a:pPr>
            <a:r>
              <a:rPr lang="en-CA" dirty="0" smtClean="0"/>
              <a:t>84.16 g/mol. What is its molecular formula?</a:t>
            </a:r>
          </a:p>
          <a:p>
            <a:pPr marL="0" indent="0">
              <a:buNone/>
            </a:pPr>
            <a:endParaRPr lang="en-CA" u="sng" dirty="0" smtClean="0"/>
          </a:p>
          <a:p>
            <a:pPr marL="0" indent="0">
              <a:buNone/>
            </a:pPr>
            <a:r>
              <a:rPr lang="en-CA" u="sng" dirty="0" smtClean="0"/>
              <a:t>Example 2:</a:t>
            </a:r>
          </a:p>
          <a:p>
            <a:pPr marL="0" indent="0">
              <a:buNone/>
            </a:pPr>
            <a:r>
              <a:rPr lang="en-CA" dirty="0" smtClean="0"/>
              <a:t>The empirical formula for caffeine is C</a:t>
            </a:r>
            <a:r>
              <a:rPr lang="en-CA" baseline="-25000" dirty="0" smtClean="0"/>
              <a:t>4</a:t>
            </a:r>
            <a:r>
              <a:rPr lang="en-CA" dirty="0" smtClean="0"/>
              <a:t>H</a:t>
            </a:r>
            <a:r>
              <a:rPr lang="en-CA" baseline="-25000" dirty="0" smtClean="0"/>
              <a:t>5</a:t>
            </a:r>
            <a:r>
              <a:rPr lang="en-CA" dirty="0" smtClean="0"/>
              <a:t>N</a:t>
            </a:r>
            <a:r>
              <a:rPr lang="en-CA" baseline="-25000" dirty="0" smtClean="0"/>
              <a:t>2</a:t>
            </a:r>
            <a:r>
              <a:rPr lang="en-CA" dirty="0" smtClean="0"/>
              <a:t>O and its molar mass is 194.20 g/mol. What is its molecular formula?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50440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414</Words>
  <Application>Microsoft Office PowerPoint</Application>
  <PresentationFormat>Widescreen</PresentationFormat>
  <Paragraphs>72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Aharoni</vt:lpstr>
      <vt:lpstr>Arial</vt:lpstr>
      <vt:lpstr>Calibri</vt:lpstr>
      <vt:lpstr>Calibri Light</vt:lpstr>
      <vt:lpstr>Wingdings</vt:lpstr>
      <vt:lpstr>Office Theme</vt:lpstr>
      <vt:lpstr>Empirical and Molecular Formulas</vt:lpstr>
      <vt:lpstr>Empirical vs Molecular</vt:lpstr>
      <vt:lpstr>Complete the chart below:</vt:lpstr>
      <vt:lpstr>To determine the empirical formula of a compound:</vt:lpstr>
      <vt:lpstr>Empirical formulas can be determined from:</vt:lpstr>
      <vt:lpstr>PowerPoint Presentation</vt:lpstr>
      <vt:lpstr>Empirical formulas can be determined from:</vt:lpstr>
      <vt:lpstr>Complete p. 102 #1 and 2 showing full solutions in the workbook.</vt:lpstr>
      <vt:lpstr>Determining Molecular Formulas</vt:lpstr>
      <vt:lpstr>Example 3: A compound has the following % composition 63.13% carbon 8.831% hydrogen 28.04% oxygen </vt:lpstr>
      <vt:lpstr>PowerPoint Presentation</vt:lpstr>
      <vt:lpstr>Complete p. 104 #2-4 showing full solutions in the workbook.</vt:lpstr>
    </vt:vector>
  </TitlesOfParts>
  <Company>HWDSB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Empirical and Molecular Formulas</dc:title>
  <dc:creator>Darlene Wall [Staff]</dc:creator>
  <cp:lastModifiedBy>Ken Wall</cp:lastModifiedBy>
  <cp:revision>36</cp:revision>
  <dcterms:created xsi:type="dcterms:W3CDTF">2016-04-21T19:12:52Z</dcterms:created>
  <dcterms:modified xsi:type="dcterms:W3CDTF">2016-08-29T23:48:12Z</dcterms:modified>
</cp:coreProperties>
</file>