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8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02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36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16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79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3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58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743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10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97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965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94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BD56-BAD8-4743-9DEC-236B26B678AC}" type="datetimeFigureOut">
              <a:rPr lang="en-CA" smtClean="0"/>
              <a:t>29/08/2016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597A8-21C2-49CD-A32F-E182FE7867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23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Hydrated Compounds</a:t>
            </a:r>
            <a:endParaRPr lang="en-CA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April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52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Consider the action of water on a soluble ionic compound:</a:t>
            </a:r>
            <a:endParaRPr lang="en-CA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Water surrounds and separates </a:t>
            </a:r>
            <a:r>
              <a:rPr lang="en-CA" dirty="0" err="1" smtClean="0">
                <a:solidFill>
                  <a:srgbClr val="0070C0"/>
                </a:solidFill>
              </a:rPr>
              <a:t>cations</a:t>
            </a:r>
            <a:r>
              <a:rPr lang="en-CA" dirty="0" smtClean="0">
                <a:solidFill>
                  <a:srgbClr val="0070C0"/>
                </a:solidFill>
              </a:rPr>
              <a:t>  from anions </a:t>
            </a:r>
            <a:endParaRPr lang="en-CA" dirty="0">
              <a:solidFill>
                <a:srgbClr val="0070C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589" y="2617900"/>
            <a:ext cx="3962567" cy="35296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Water forms a loose “bond” around the </a:t>
            </a:r>
            <a:r>
              <a:rPr lang="en-CA" dirty="0" err="1" smtClean="0">
                <a:solidFill>
                  <a:srgbClr val="0070C0"/>
                </a:solidFill>
              </a:rPr>
              <a:t>cations</a:t>
            </a:r>
            <a:r>
              <a:rPr lang="en-CA" dirty="0" smtClean="0">
                <a:solidFill>
                  <a:srgbClr val="0070C0"/>
                </a:solidFill>
              </a:rPr>
              <a:t> and anions</a:t>
            </a:r>
            <a:endParaRPr lang="en-CA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63476" y="2617900"/>
            <a:ext cx="5294522" cy="35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water molecules can be removed in 2 ways:</a:t>
            </a:r>
            <a:endParaRPr lang="en-CA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75582"/>
            <a:ext cx="5157787" cy="801858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CA" dirty="0" smtClean="0">
                <a:solidFill>
                  <a:srgbClr val="0070C0"/>
                </a:solidFill>
              </a:rPr>
              <a:t>By heating the 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All water molecules break away from the ions: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i.e. </a:t>
            </a:r>
            <a:r>
              <a:rPr lang="en-CA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CuSO</a:t>
            </a:r>
            <a:r>
              <a:rPr lang="en-CA" baseline="-25000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4(</a:t>
            </a:r>
            <a:r>
              <a:rPr lang="en-CA" baseline="-25000" dirty="0" err="1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aq</a:t>
            </a:r>
            <a:r>
              <a:rPr lang="en-CA" baseline="-25000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)</a:t>
            </a:r>
            <a:r>
              <a:rPr lang="en-CA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  </a:t>
            </a:r>
            <a:r>
              <a:rPr lang="en-CA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  <a:sym typeface="Wingdings" panose="05000000000000000000" pitchFamily="2" charset="2"/>
              </a:rPr>
              <a:t>  CuSO</a:t>
            </a:r>
            <a:r>
              <a:rPr lang="en-CA" baseline="-25000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  <a:sym typeface="Wingdings" panose="05000000000000000000" pitchFamily="2" charset="2"/>
              </a:rPr>
              <a:t>4(s)</a:t>
            </a:r>
          </a:p>
          <a:p>
            <a:pPr marL="0" indent="0">
              <a:buNone/>
            </a:pPr>
            <a:endParaRPr lang="en-CA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3300" dirty="0" smtClean="0">
                <a:sym typeface="Wingdings" panose="05000000000000000000" pitchFamily="2" charset="2"/>
              </a:rPr>
              <a:t>Forming solid </a:t>
            </a:r>
            <a:r>
              <a:rPr lang="en-CA" sz="3300" b="1" u="sng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anyhydrated</a:t>
            </a:r>
            <a:r>
              <a:rPr lang="en-CA" sz="3300" dirty="0" smtClean="0">
                <a:sym typeface="Wingdings" panose="05000000000000000000" pitchFamily="2" charset="2"/>
              </a:rPr>
              <a:t> copper (II) sulfate</a:t>
            </a:r>
            <a:endParaRPr lang="en-CA" sz="3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75582"/>
            <a:ext cx="5183188" cy="929493"/>
          </a:xfrm>
        </p:spPr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2) By letting the solution evaporate the water away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7439"/>
            <a:ext cx="5183188" cy="38122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400" dirty="0" smtClean="0"/>
              <a:t>Water molecules remain attached to the </a:t>
            </a:r>
            <a:r>
              <a:rPr lang="en-CA" sz="2400" dirty="0" err="1" smtClean="0"/>
              <a:t>cation</a:t>
            </a:r>
            <a:endParaRPr lang="en-CA" sz="2400" dirty="0" smtClean="0"/>
          </a:p>
          <a:p>
            <a:pPr marL="0" indent="0">
              <a:buNone/>
            </a:pPr>
            <a:r>
              <a:rPr lang="en-CA" dirty="0" smtClean="0"/>
              <a:t>i.e. </a:t>
            </a:r>
            <a:r>
              <a:rPr lang="en-CA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CuSO</a:t>
            </a:r>
            <a:r>
              <a:rPr lang="en-CA" baseline="-25000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4(</a:t>
            </a:r>
            <a:r>
              <a:rPr lang="en-CA" baseline="-25000" dirty="0" err="1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aq</a:t>
            </a:r>
            <a:r>
              <a:rPr lang="en-CA" baseline="-25000" dirty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)</a:t>
            </a:r>
            <a:r>
              <a:rPr lang="en-CA" dirty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</a:rPr>
              <a:t> </a:t>
            </a:r>
            <a:r>
              <a:rPr lang="en-CA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  <a:sym typeface="Wingdings" panose="05000000000000000000" pitchFamily="2" charset="2"/>
              </a:rPr>
              <a:t>CuSO</a:t>
            </a:r>
            <a:r>
              <a:rPr lang="en-CA" baseline="-25000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  <a:sym typeface="Wingdings" panose="05000000000000000000" pitchFamily="2" charset="2"/>
              </a:rPr>
              <a:t>4</a:t>
            </a:r>
            <a:r>
              <a:rPr lang="en-CA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  <a:sym typeface="Wingdings" panose="05000000000000000000" pitchFamily="2" charset="2"/>
              </a:rPr>
              <a:t>·5H</a:t>
            </a:r>
            <a:r>
              <a:rPr lang="en-CA" baseline="-25000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  <a:sym typeface="Wingdings" panose="05000000000000000000" pitchFamily="2" charset="2"/>
              </a:rPr>
              <a:t>2</a:t>
            </a:r>
            <a:r>
              <a:rPr lang="en-CA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  <a:sym typeface="Wingdings" panose="05000000000000000000" pitchFamily="2" charset="2"/>
              </a:rPr>
              <a:t>O</a:t>
            </a:r>
            <a:r>
              <a:rPr lang="en-CA" baseline="-25000" dirty="0" smtClean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  <a:sym typeface="Wingdings" panose="05000000000000000000" pitchFamily="2" charset="2"/>
              </a:rPr>
              <a:t>  (</a:t>
            </a:r>
            <a:r>
              <a:rPr lang="en-CA" baseline="-25000" dirty="0">
                <a:solidFill>
                  <a:srgbClr val="0070C0"/>
                </a:solidFill>
                <a:latin typeface="Adobe Caslon Pro Bold" panose="0205070206050A020403" pitchFamily="18" charset="0"/>
                <a:cs typeface="Aharoni" panose="02010803020104030203" pitchFamily="2" charset="-79"/>
                <a:sym typeface="Wingdings" panose="05000000000000000000" pitchFamily="2" charset="2"/>
              </a:rPr>
              <a:t>s</a:t>
            </a:r>
            <a:r>
              <a:rPr lang="en-CA" baseline="-25000" dirty="0">
                <a:solidFill>
                  <a:srgbClr val="0070C0"/>
                </a:solidFill>
                <a:latin typeface="Adobe Caslon Pro Bold" panose="0205070206050A020403" pitchFamily="18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Forming solid </a:t>
            </a:r>
            <a:r>
              <a:rPr lang="en-CA" b="1" u="sng" dirty="0" smtClean="0">
                <a:solidFill>
                  <a:srgbClr val="0070C0"/>
                </a:solidFill>
              </a:rPr>
              <a:t>hydrated</a:t>
            </a:r>
            <a:r>
              <a:rPr lang="en-CA" dirty="0" smtClean="0"/>
              <a:t> copper (II) sulfate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06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29579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Hydrated and </a:t>
            </a:r>
            <a:r>
              <a:rPr lang="en-CA" sz="3600" b="1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Anhydrated</a:t>
            </a:r>
            <a:r>
              <a:rPr lang="en-CA" sz="3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forms of a Compound</a:t>
            </a:r>
            <a:endParaRPr lang="en-CA" sz="36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87887"/>
            <a:ext cx="5157787" cy="1217188"/>
          </a:xfrm>
        </p:spPr>
        <p:txBody>
          <a:bodyPr/>
          <a:lstStyle/>
          <a:p>
            <a:r>
              <a:rPr lang="en-CA" dirty="0" smtClean="0"/>
              <a:t>Copper (II) sulfate (hydrated)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87887"/>
            <a:ext cx="5183188" cy="12171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CA" dirty="0" smtClean="0"/>
              <a:t>Copper (II) sulfate </a:t>
            </a:r>
            <a:r>
              <a:rPr lang="en-CA" dirty="0"/>
              <a:t>(</a:t>
            </a:r>
            <a:r>
              <a:rPr lang="en-CA" dirty="0" smtClean="0"/>
              <a:t>hydrated)</a:t>
            </a:r>
          </a:p>
          <a:p>
            <a:pPr algn="ctr"/>
            <a:r>
              <a:rPr lang="en-CA" dirty="0" smtClean="0"/>
              <a:t>vs</a:t>
            </a:r>
          </a:p>
          <a:p>
            <a:pPr algn="ctr"/>
            <a:r>
              <a:rPr lang="en-CA" dirty="0" smtClean="0"/>
              <a:t>Copper (II sulfate (</a:t>
            </a:r>
            <a:r>
              <a:rPr lang="en-CA" dirty="0" err="1" smtClean="0"/>
              <a:t>anhydrated</a:t>
            </a:r>
            <a:r>
              <a:rPr lang="en-CA" dirty="0" smtClean="0"/>
              <a:t>)</a:t>
            </a:r>
            <a:endParaRPr lang="en-CA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20347" y="2505075"/>
            <a:ext cx="3596669" cy="368458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47459" y="2505075"/>
            <a:ext cx="4632669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Nomenclature of Hydrated Compounds</a:t>
            </a:r>
            <a:endParaRPr lang="en-CA" sz="40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368156"/>
              </p:ext>
            </p:extLst>
          </p:nvPr>
        </p:nvGraphicFramePr>
        <p:xfrm>
          <a:off x="838200" y="1825625"/>
          <a:ext cx="10515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3200" dirty="0" smtClean="0"/>
                        <a:t>Name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 smtClean="0"/>
                        <a:t>Formula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 smtClean="0"/>
                        <a:t>CuCl</a:t>
                      </a:r>
                      <a:r>
                        <a:rPr lang="en-CA" sz="3200" baseline="-25000" dirty="0" smtClean="0"/>
                        <a:t>2</a:t>
                      </a:r>
                      <a:r>
                        <a:rPr lang="en-CA" sz="3200" baseline="0" dirty="0" smtClean="0"/>
                        <a:t>·2H</a:t>
                      </a:r>
                      <a:r>
                        <a:rPr lang="en-CA" sz="3200" baseline="-25000" dirty="0" smtClean="0"/>
                        <a:t>2</a:t>
                      </a:r>
                      <a:r>
                        <a:rPr lang="en-CA" sz="3200" baseline="0" dirty="0" smtClean="0"/>
                        <a:t>O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3200" dirty="0" smtClean="0"/>
                        <a:t>Aluminum nitrate </a:t>
                      </a:r>
                      <a:r>
                        <a:rPr lang="en-CA" sz="3200" dirty="0" err="1" smtClean="0"/>
                        <a:t>nonahydrate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dirty="0" smtClean="0"/>
                        <a:t>Ni(NO</a:t>
                      </a:r>
                      <a:r>
                        <a:rPr lang="en-CA" sz="3200" baseline="-25000" dirty="0" smtClean="0"/>
                        <a:t>3</a:t>
                      </a:r>
                      <a:r>
                        <a:rPr lang="en-CA" sz="3200" baseline="0" dirty="0" smtClean="0"/>
                        <a:t>)</a:t>
                      </a:r>
                      <a:r>
                        <a:rPr lang="en-CA" sz="3200" baseline="-25000" dirty="0" smtClean="0"/>
                        <a:t>2</a:t>
                      </a:r>
                      <a:r>
                        <a:rPr lang="en-CA" sz="3200" baseline="0" dirty="0" smtClean="0"/>
                        <a:t>·6H</a:t>
                      </a:r>
                      <a:r>
                        <a:rPr lang="en-CA" sz="3200" baseline="-25000" dirty="0" smtClean="0"/>
                        <a:t>2</a:t>
                      </a:r>
                      <a:r>
                        <a:rPr lang="en-CA" sz="3200" baseline="0" dirty="0" smtClean="0"/>
                        <a:t>O</a:t>
                      </a:r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3200" dirty="0" smtClean="0"/>
                        <a:t>Sodium nitrate monohydrate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 dirty="0" smtClean="0"/>
                    </a:p>
                    <a:p>
                      <a:endParaRPr lang="en-C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3200" dirty="0" smtClean="0"/>
                        <a:t>Nickel (II) sulfate</a:t>
                      </a:r>
                      <a:r>
                        <a:rPr lang="en-CA" sz="3200" baseline="0" dirty="0" smtClean="0"/>
                        <a:t> </a:t>
                      </a:r>
                      <a:r>
                        <a:rPr lang="en-CA" sz="3200" baseline="0" dirty="0" err="1" smtClean="0"/>
                        <a:t>heptahydrate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7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More example of hydrated compounds</a:t>
            </a:r>
            <a:endParaRPr lang="en-CA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dirty="0" smtClean="0"/>
              <a:t>NiSO</a:t>
            </a:r>
            <a:r>
              <a:rPr lang="en-CA" baseline="-25000" dirty="0" smtClean="0"/>
              <a:t>4</a:t>
            </a:r>
            <a:r>
              <a:rPr lang="en-CA" dirty="0" smtClean="0"/>
              <a:t> · 7H</a:t>
            </a:r>
            <a:r>
              <a:rPr lang="en-CA" baseline="-25000" dirty="0" smtClean="0"/>
              <a:t>2</a:t>
            </a:r>
            <a:r>
              <a:rPr lang="en-CA" dirty="0" smtClean="0"/>
              <a:t>O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2289" y="2505075"/>
            <a:ext cx="4912784" cy="3684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dirty="0" smtClean="0"/>
              <a:t>Co(NO</a:t>
            </a:r>
            <a:r>
              <a:rPr lang="en-CA" baseline="-25000" dirty="0" smtClean="0"/>
              <a:t>3</a:t>
            </a:r>
            <a:r>
              <a:rPr lang="en-CA" dirty="0" smtClean="0"/>
              <a:t>)</a:t>
            </a:r>
            <a:r>
              <a:rPr lang="en-CA" baseline="-25000" dirty="0" smtClean="0"/>
              <a:t>2</a:t>
            </a:r>
            <a:r>
              <a:rPr lang="en-CA" dirty="0" smtClean="0"/>
              <a:t> · 6H</a:t>
            </a:r>
            <a:r>
              <a:rPr lang="en-CA" baseline="-25000" dirty="0" smtClean="0"/>
              <a:t>2</a:t>
            </a:r>
            <a:r>
              <a:rPr lang="en-CA" dirty="0" smtClean="0"/>
              <a:t>O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51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Percent Composition of Hydrated Compounds</a:t>
            </a:r>
            <a:endParaRPr lang="en-CA" sz="36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91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Suppose that a sample of a hydrated compound of MnBr</a:t>
            </a:r>
            <a:r>
              <a:rPr lang="en-CA" baseline="-25000" dirty="0" smtClean="0"/>
              <a:t>2</a:t>
            </a:r>
            <a:r>
              <a:rPr lang="en-CA" dirty="0" smtClean="0"/>
              <a:t> is massed and then gently heated to remove the water that is loosely attached to the Mn</a:t>
            </a:r>
            <a:r>
              <a:rPr lang="en-CA" baseline="30000" dirty="0" smtClean="0"/>
              <a:t>2+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 smtClean="0"/>
              <a:t>The following results are obtained: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Mass of hydrated compound before heating: 	15.00 g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Mass after heating:  					11.23 g</a:t>
            </a:r>
          </a:p>
          <a:p>
            <a:pPr marL="514350" indent="-514350">
              <a:buAutoNum type="alphaLcParenR"/>
            </a:pPr>
            <a:r>
              <a:rPr lang="en-CA" dirty="0" smtClean="0"/>
              <a:t>What mass of water was removed?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        3.77 g</a:t>
            </a:r>
          </a:p>
          <a:p>
            <a:pPr marL="514350" indent="-514350">
              <a:buAutoNum type="alphaLcParenR"/>
            </a:pPr>
            <a:r>
              <a:rPr lang="en-CA" dirty="0" smtClean="0"/>
              <a:t>What is the percent water of the hydrated compound?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       25.13%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48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51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Percent Composition of Hydrated Compounds</a:t>
            </a:r>
            <a:endParaRPr lang="en-CA" sz="36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91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A sample of a hydrated compound of CrCl</a:t>
            </a:r>
            <a:r>
              <a:rPr lang="en-CA" b="1" baseline="-25000" dirty="0" smtClean="0"/>
              <a:t>3</a:t>
            </a:r>
            <a:r>
              <a:rPr lang="en-CA" b="1" dirty="0" smtClean="0"/>
              <a:t> is massed, gently heated and then </a:t>
            </a:r>
            <a:r>
              <a:rPr lang="en-CA" b="1" dirty="0" err="1" smtClean="0"/>
              <a:t>remassed</a:t>
            </a:r>
            <a:r>
              <a:rPr lang="en-CA" b="1" dirty="0" smtClean="0"/>
              <a:t>.</a:t>
            </a:r>
          </a:p>
          <a:p>
            <a:pPr marL="0" indent="0">
              <a:buNone/>
            </a:pPr>
            <a:r>
              <a:rPr lang="en-CA" b="1" dirty="0" smtClean="0"/>
              <a:t>The following results are obtained: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Mass of hydrated compound before heating: 	12.50 g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Mass after heating:  					  9.32 g</a:t>
            </a:r>
          </a:p>
          <a:p>
            <a:pPr marL="514350" indent="-514350">
              <a:buAutoNum type="alphaLcParenR"/>
            </a:pPr>
            <a:r>
              <a:rPr lang="en-CA" b="1" dirty="0" smtClean="0"/>
              <a:t>What is the percent water of the hydrated compound?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       25.44%</a:t>
            </a:r>
          </a:p>
          <a:p>
            <a:pPr marL="0" indent="0">
              <a:buNone/>
            </a:pPr>
            <a:r>
              <a:rPr lang="en-CA" b="1" dirty="0" smtClean="0"/>
              <a:t>b) What is the value of “x” in CrCl</a:t>
            </a:r>
            <a:r>
              <a:rPr lang="en-CA" b="1" baseline="-25000" dirty="0" smtClean="0"/>
              <a:t>3</a:t>
            </a:r>
            <a:r>
              <a:rPr lang="en-CA" b="1" dirty="0" smtClean="0"/>
              <a:t>.xH</a:t>
            </a:r>
            <a:r>
              <a:rPr lang="en-CA" b="1" baseline="-25000" dirty="0" smtClean="0"/>
              <a:t>2</a:t>
            </a:r>
            <a:r>
              <a:rPr lang="en-CA" b="1" dirty="0" smtClean="0"/>
              <a:t>O?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      3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61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51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Percent Composition of Hydrated Compounds</a:t>
            </a:r>
            <a:endParaRPr lang="en-CA" sz="36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91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Determine the formula of hydrated zinc nitrate that </a:t>
            </a:r>
            <a:r>
              <a:rPr lang="en-CA" b="1" smtClean="0"/>
              <a:t>is 36.34% </a:t>
            </a:r>
            <a:r>
              <a:rPr lang="en-CA" b="1" dirty="0" smtClean="0"/>
              <a:t>water.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Zn(NO</a:t>
            </a:r>
            <a:r>
              <a:rPr lang="en-CA" b="1" baseline="-25000" dirty="0" smtClean="0">
                <a:solidFill>
                  <a:srgbClr val="FF0000"/>
                </a:solidFill>
              </a:rPr>
              <a:t>3</a:t>
            </a:r>
            <a:r>
              <a:rPr lang="en-CA" b="1" dirty="0" smtClean="0">
                <a:solidFill>
                  <a:srgbClr val="FF0000"/>
                </a:solidFill>
              </a:rPr>
              <a:t>)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.6H</a:t>
            </a:r>
            <a:r>
              <a:rPr lang="en-CA" b="1" baseline="-25000" dirty="0" smtClean="0">
                <a:solidFill>
                  <a:srgbClr val="FF0000"/>
                </a:solidFill>
              </a:rPr>
              <a:t>2</a:t>
            </a:r>
            <a:r>
              <a:rPr lang="en-CA" b="1" dirty="0" smtClean="0">
                <a:solidFill>
                  <a:srgbClr val="FF0000"/>
                </a:solidFill>
              </a:rPr>
              <a:t>O</a:t>
            </a:r>
          </a:p>
          <a:p>
            <a:pPr marL="0" indent="0">
              <a:buNone/>
            </a:pPr>
            <a:endParaRPr lang="en-C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b="1" dirty="0" smtClean="0"/>
              <a:t>Complete p. 106 #1-5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0348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274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Caslon Pro Bold</vt:lpstr>
      <vt:lpstr>Aharoni</vt:lpstr>
      <vt:lpstr>Arial</vt:lpstr>
      <vt:lpstr>Calibri</vt:lpstr>
      <vt:lpstr>Calibri Light</vt:lpstr>
      <vt:lpstr>Wingdings</vt:lpstr>
      <vt:lpstr>Office Theme</vt:lpstr>
      <vt:lpstr>Hydrated Compounds</vt:lpstr>
      <vt:lpstr>Consider the action of water on a soluble ionic compound:</vt:lpstr>
      <vt:lpstr>The water molecules can be removed in 2 ways:</vt:lpstr>
      <vt:lpstr>Hydrated and Anhydrated forms of a Compound</vt:lpstr>
      <vt:lpstr>Nomenclature of Hydrated Compounds</vt:lpstr>
      <vt:lpstr>More example of hydrated compounds</vt:lpstr>
      <vt:lpstr>Percent Composition of Hydrated Compounds</vt:lpstr>
      <vt:lpstr>Percent Composition of Hydrated Compounds</vt:lpstr>
      <vt:lpstr>Percent Composition of Hydrated Compounds</vt:lpstr>
    </vt:vector>
  </TitlesOfParts>
  <Company>HWDSB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Darlene Wall [Staff]</dc:creator>
  <cp:lastModifiedBy>Ken Wall</cp:lastModifiedBy>
  <cp:revision>37</cp:revision>
  <dcterms:created xsi:type="dcterms:W3CDTF">2016-04-22T14:27:36Z</dcterms:created>
  <dcterms:modified xsi:type="dcterms:W3CDTF">2016-08-29T23:50:33Z</dcterms:modified>
</cp:coreProperties>
</file>