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0" r:id="rId3"/>
    <p:sldId id="260" r:id="rId4"/>
    <p:sldId id="272" r:id="rId5"/>
    <p:sldId id="273" r:id="rId6"/>
    <p:sldId id="274" r:id="rId7"/>
    <p:sldId id="265" r:id="rId8"/>
    <p:sldId id="275" r:id="rId9"/>
    <p:sldId id="277" r:id="rId10"/>
    <p:sldId id="266" r:id="rId11"/>
    <p:sldId id="276" r:id="rId12"/>
    <p:sldId id="257" r:id="rId13"/>
    <p:sldId id="258" r:id="rId14"/>
    <p:sldId id="25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3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7EB-C7BE-4ED4-8AFD-E54AAED74C10}" type="datetimeFigureOut">
              <a:rPr lang="en-CA" smtClean="0"/>
              <a:t>29/08/2016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F0207-592E-47AC-A718-9885E7E7C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1594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7EB-C7BE-4ED4-8AFD-E54AAED74C10}" type="datetimeFigureOut">
              <a:rPr lang="en-CA" smtClean="0"/>
              <a:t>29/08/2016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F0207-592E-47AC-A718-9885E7E7C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0222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7EB-C7BE-4ED4-8AFD-E54AAED74C10}" type="datetimeFigureOut">
              <a:rPr lang="en-CA" smtClean="0"/>
              <a:t>29/08/2016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F0207-592E-47AC-A718-9885E7E7C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947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7EB-C7BE-4ED4-8AFD-E54AAED74C10}" type="datetimeFigureOut">
              <a:rPr lang="en-CA" smtClean="0"/>
              <a:t>29/08/2016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F0207-592E-47AC-A718-9885E7E7C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18526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7EB-C7BE-4ED4-8AFD-E54AAED74C10}" type="datetimeFigureOut">
              <a:rPr lang="en-CA" smtClean="0"/>
              <a:t>29/08/2016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F0207-592E-47AC-A718-9885E7E7C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4682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7EB-C7BE-4ED4-8AFD-E54AAED74C10}" type="datetimeFigureOut">
              <a:rPr lang="en-CA" smtClean="0"/>
              <a:t>29/08/2016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F0207-592E-47AC-A718-9885E7E7C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7765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7EB-C7BE-4ED4-8AFD-E54AAED74C10}" type="datetimeFigureOut">
              <a:rPr lang="en-CA" smtClean="0"/>
              <a:t>29/08/2016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F0207-592E-47AC-A718-9885E7E7C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7530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7EB-C7BE-4ED4-8AFD-E54AAED74C10}" type="datetimeFigureOut">
              <a:rPr lang="en-CA" smtClean="0"/>
              <a:t>29/08/2016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F0207-592E-47AC-A718-9885E7E7C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7038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7EB-C7BE-4ED4-8AFD-E54AAED74C10}" type="datetimeFigureOut">
              <a:rPr lang="en-CA" smtClean="0"/>
              <a:t>29/08/2016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F0207-592E-47AC-A718-9885E7E7C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9602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7EB-C7BE-4ED4-8AFD-E54AAED74C10}" type="datetimeFigureOut">
              <a:rPr lang="en-CA" smtClean="0"/>
              <a:t>29/08/2016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F0207-592E-47AC-A718-9885E7E7C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2609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7EB-C7BE-4ED4-8AFD-E54AAED74C10}" type="datetimeFigureOut">
              <a:rPr lang="en-CA" smtClean="0"/>
              <a:t>29/08/2016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F0207-592E-47AC-A718-9885E7E7C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3995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507EB-C7BE-4ED4-8AFD-E54AAED74C10}" type="datetimeFigureOut">
              <a:rPr lang="en-CA" smtClean="0"/>
              <a:t>29/08/2016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F0207-592E-47AC-A718-9885E7E7CC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3149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Measurements in Chemistry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CA" dirty="0" smtClean="0"/>
              <a:t>Mass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CA" dirty="0" smtClean="0"/>
              <a:t>Volume</a:t>
            </a:r>
            <a:endParaRPr lang="en-CA" dirty="0"/>
          </a:p>
        </p:txBody>
      </p:sp>
      <p:pic>
        <p:nvPicPr>
          <p:cNvPr id="1026" name="Picture 2" descr="http://labsuppliesusa.com/wp-content/themes/shopperpress/thumbs/graduated-cylinder-500ml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8290" y="2248472"/>
            <a:ext cx="3164110" cy="3164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enasco.com/prod/images/products/F0/AC013305l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94" y="2245519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854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r>
              <a:rPr lang="en-CA" sz="2400" b="1" dirty="0" smtClean="0">
                <a:solidFill>
                  <a:srgbClr val="0070C0"/>
                </a:solidFill>
              </a:rPr>
              <a:t>Measurements with no decimal and ending in zeros make it difficult to determine the precision of the measuring device.</a:t>
            </a:r>
            <a:br>
              <a:rPr lang="en-CA" sz="2400" b="1" dirty="0" smtClean="0">
                <a:solidFill>
                  <a:srgbClr val="0070C0"/>
                </a:solidFill>
              </a:rPr>
            </a:br>
            <a:endParaRPr lang="en-CA" sz="24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en-CA" sz="2400" dirty="0" smtClean="0"/>
              <a:t>For example, 1860 could be considered to have 3 or 4 </a:t>
            </a:r>
            <a:r>
              <a:rPr lang="en-US" sz="2400" dirty="0" smtClean="0"/>
              <a:t>significant digits depending on the precision of the measuring device</a:t>
            </a:r>
          </a:p>
          <a:p>
            <a:r>
              <a:rPr lang="en-US" sz="2400" dirty="0" smtClean="0"/>
              <a:t>Writing the value in </a:t>
            </a:r>
            <a:r>
              <a:rPr lang="en-US" sz="2400" b="1" dirty="0" smtClean="0">
                <a:solidFill>
                  <a:srgbClr val="FF0000"/>
                </a:solidFill>
              </a:rPr>
              <a:t>scientific notation </a:t>
            </a:r>
            <a:r>
              <a:rPr lang="en-US" sz="2400" dirty="0" smtClean="0"/>
              <a:t>makes it clearer:</a:t>
            </a:r>
          </a:p>
          <a:p>
            <a:pPr marL="0" indent="0">
              <a:buNone/>
            </a:pPr>
            <a:r>
              <a:rPr lang="en-US" sz="2400" dirty="0" smtClean="0"/>
              <a:t>     1.860 x 10</a:t>
            </a:r>
            <a:r>
              <a:rPr lang="en-US" sz="2400" baseline="30000" dirty="0" smtClean="0"/>
              <a:t>3</a:t>
            </a:r>
            <a:r>
              <a:rPr lang="en-US" sz="2400" dirty="0" smtClean="0"/>
              <a:t>  or 1.86 x 10</a:t>
            </a:r>
            <a:r>
              <a:rPr lang="en-US" sz="2400" baseline="30000" dirty="0" smtClean="0"/>
              <a:t>3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If the above example is not written in scientific notation, it will be assumed that the zero is significant 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2123521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FF0000"/>
                </a:solidFill>
              </a:rPr>
              <a:t>Using RULE #2:</a:t>
            </a:r>
            <a:endParaRPr lang="en-CA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Answer the following to the correct number of significant digits:</a:t>
            </a:r>
          </a:p>
          <a:p>
            <a:r>
              <a:rPr lang="en-CA" dirty="0" smtClean="0"/>
              <a:t>563 x 21 = </a:t>
            </a:r>
          </a:p>
          <a:p>
            <a:r>
              <a:rPr lang="en-CA" dirty="0" smtClean="0"/>
              <a:t>45/ 56.15 = </a:t>
            </a:r>
          </a:p>
          <a:p>
            <a:r>
              <a:rPr lang="en-CA" dirty="0" smtClean="0"/>
              <a:t>0.00123 x 0.115 = </a:t>
            </a:r>
          </a:p>
          <a:p>
            <a:r>
              <a:rPr lang="en-CA" dirty="0" smtClean="0"/>
              <a:t>0.702 x 1.20 =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97498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FF0000"/>
                </a:solidFill>
              </a:rPr>
              <a:t>Scientific Notation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400" b="1" dirty="0" smtClean="0">
                <a:solidFill>
                  <a:srgbClr val="0070C0"/>
                </a:solidFill>
              </a:rPr>
              <a:t>Measurements in chemistry generate values that range from incredibly large to incredibly small values</a:t>
            </a:r>
          </a:p>
          <a:p>
            <a:r>
              <a:rPr lang="en-CA" sz="2400" dirty="0" smtClean="0"/>
              <a:t>For example: </a:t>
            </a:r>
          </a:p>
          <a:p>
            <a:pPr marL="0" indent="0">
              <a:buNone/>
            </a:pPr>
            <a:r>
              <a:rPr lang="en-CA" sz="2400" dirty="0" smtClean="0"/>
              <a:t>1 gram of iron contains about </a:t>
            </a:r>
            <a:r>
              <a:rPr lang="en-CA" sz="2400" b="1" dirty="0" smtClean="0">
                <a:solidFill>
                  <a:srgbClr val="00B050"/>
                </a:solidFill>
              </a:rPr>
              <a:t>10 000 000 000 000 000 000 000 </a:t>
            </a:r>
            <a:r>
              <a:rPr lang="en-CA" sz="2400" dirty="0" smtClean="0"/>
              <a:t>atoms and </a:t>
            </a:r>
          </a:p>
          <a:p>
            <a:pPr marL="0" indent="0">
              <a:buNone/>
            </a:pPr>
            <a:r>
              <a:rPr lang="en-CA" sz="2400" dirty="0" smtClean="0"/>
              <a:t>1 atom of iron weighs about </a:t>
            </a:r>
            <a:r>
              <a:rPr lang="en-CA" sz="2400" b="1" dirty="0" smtClean="0">
                <a:solidFill>
                  <a:srgbClr val="00B050"/>
                </a:solidFill>
              </a:rPr>
              <a:t>0.000 000 000 000 000 000 000 1 </a:t>
            </a:r>
            <a:r>
              <a:rPr lang="en-CA" sz="2400" dirty="0" smtClean="0"/>
              <a:t>grams</a:t>
            </a:r>
          </a:p>
          <a:p>
            <a:r>
              <a:rPr lang="en-CA" sz="2400" b="1" dirty="0" smtClean="0">
                <a:solidFill>
                  <a:srgbClr val="0070C0"/>
                </a:solidFill>
              </a:rPr>
              <a:t>Rather than write all those zeros, scientists write these values in scientific notation</a:t>
            </a:r>
            <a:r>
              <a:rPr lang="en-CA" b="1" dirty="0" smtClean="0">
                <a:solidFill>
                  <a:srgbClr val="0070C0"/>
                </a:solidFill>
              </a:rPr>
              <a:t> </a:t>
            </a:r>
          </a:p>
          <a:p>
            <a:r>
              <a:rPr lang="en-CA" sz="2400" b="1" dirty="0" smtClean="0">
                <a:solidFill>
                  <a:srgbClr val="0070C0"/>
                </a:solidFill>
              </a:rPr>
              <a:t>The general form for scientific notation is  _._ _ x 10</a:t>
            </a:r>
            <a:r>
              <a:rPr lang="en-CA" sz="2400" b="1" baseline="30000" dirty="0">
                <a:solidFill>
                  <a:srgbClr val="0070C0"/>
                </a:solidFill>
              </a:rPr>
              <a:t>?</a:t>
            </a:r>
            <a:endParaRPr lang="en-CA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58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008112"/>
          </a:xfrm>
        </p:spPr>
        <p:txBody>
          <a:bodyPr>
            <a:normAutofit fontScale="90000"/>
          </a:bodyPr>
          <a:lstStyle/>
          <a:p>
            <a:pPr algn="l"/>
            <a:r>
              <a:rPr lang="en-CA" sz="2400" dirty="0" smtClean="0"/>
              <a:t>For numbers greater than one: move the decimal to the </a:t>
            </a:r>
            <a:r>
              <a:rPr lang="en-CA" sz="2400" dirty="0" smtClean="0">
                <a:solidFill>
                  <a:srgbClr val="FF0000"/>
                </a:solidFill>
              </a:rPr>
              <a:t>left</a:t>
            </a:r>
            <a:r>
              <a:rPr lang="en-CA" sz="2400" dirty="0" smtClean="0"/>
              <a:t> until there is 1 digit in front of it. The number of places the decimal moves becomes the </a:t>
            </a:r>
            <a:r>
              <a:rPr lang="en-CA" sz="2400" dirty="0" smtClean="0">
                <a:solidFill>
                  <a:srgbClr val="FF0000"/>
                </a:solidFill>
              </a:rPr>
              <a:t>exponent</a:t>
            </a:r>
            <a:r>
              <a:rPr lang="en-CA" sz="2400" dirty="0" smtClean="0"/>
              <a:t> on the 10. </a:t>
            </a:r>
            <a:endParaRPr lang="en-CA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2000" b="1" dirty="0" smtClean="0">
                <a:solidFill>
                  <a:srgbClr val="00B050"/>
                </a:solidFill>
              </a:rPr>
              <a:t>15 000 000 000 000 000 000 000</a:t>
            </a:r>
            <a:r>
              <a:rPr lang="en-CA" sz="2000" b="1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en-CA" sz="2000" b="1" dirty="0" smtClean="0">
                <a:solidFill>
                  <a:srgbClr val="FF0000"/>
                </a:solidFill>
              </a:rPr>
              <a:t>= 1.5 x 10</a:t>
            </a:r>
            <a:r>
              <a:rPr lang="en-CA" sz="2000" b="1" baseline="30000" dirty="0" smtClean="0">
                <a:solidFill>
                  <a:srgbClr val="FF0000"/>
                </a:solidFill>
              </a:rPr>
              <a:t>22</a:t>
            </a:r>
            <a:endParaRPr lang="en-CA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CA" sz="2000" b="1" dirty="0" smtClean="0"/>
              <a:t>Try:</a:t>
            </a:r>
          </a:p>
          <a:p>
            <a:pPr marL="0" indent="0">
              <a:buNone/>
            </a:pPr>
            <a:r>
              <a:rPr lang="en-CA" sz="2000" b="1" dirty="0" smtClean="0">
                <a:solidFill>
                  <a:srgbClr val="00B050"/>
                </a:solidFill>
              </a:rPr>
              <a:t>56 000 000</a:t>
            </a:r>
          </a:p>
          <a:p>
            <a:pPr marL="0" indent="0">
              <a:buNone/>
            </a:pPr>
            <a:endParaRPr lang="en-CA" sz="2000" b="1" baseline="30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CA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CA" sz="2000" b="1" dirty="0" smtClean="0">
                <a:solidFill>
                  <a:srgbClr val="FF0000"/>
                </a:solidFill>
              </a:rPr>
              <a:t>Your calculator can put numbers into scientific notation for you – find the button on your calculator that will do this</a:t>
            </a:r>
          </a:p>
          <a:p>
            <a:pPr marL="0" indent="0">
              <a:buNone/>
            </a:pPr>
            <a:endParaRPr lang="en-CA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CA" sz="2400" b="1" dirty="0" smtClean="0"/>
              <a:t> </a:t>
            </a:r>
            <a:r>
              <a:rPr lang="en-CA" sz="2000" b="1" dirty="0" smtClean="0"/>
              <a:t>Using you calculator, write 923000 in scientific notation</a:t>
            </a:r>
            <a:endParaRPr lang="en-CA" sz="2000" b="1" dirty="0"/>
          </a:p>
          <a:p>
            <a:pPr marL="0" indent="0">
              <a:buNone/>
            </a:pP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1167017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CA" sz="2400" dirty="0" smtClean="0"/>
              <a:t>For numbers less than one: move the decimal to the </a:t>
            </a:r>
            <a:r>
              <a:rPr lang="en-CA" sz="2400" dirty="0" smtClean="0">
                <a:solidFill>
                  <a:srgbClr val="FF0000"/>
                </a:solidFill>
              </a:rPr>
              <a:t>right</a:t>
            </a:r>
            <a:r>
              <a:rPr lang="en-CA" sz="2400" dirty="0" smtClean="0"/>
              <a:t> until there is 1 digit in front of it. The number of places the decimal moves becomes the </a:t>
            </a:r>
            <a:r>
              <a:rPr lang="en-CA" sz="2400" dirty="0" smtClean="0">
                <a:solidFill>
                  <a:srgbClr val="FF0000"/>
                </a:solidFill>
              </a:rPr>
              <a:t>exponent</a:t>
            </a:r>
            <a:r>
              <a:rPr lang="en-CA" sz="2400" dirty="0" smtClean="0"/>
              <a:t> on the 10, except that now the exponent is </a:t>
            </a:r>
            <a:r>
              <a:rPr lang="en-CA" sz="2400" dirty="0" smtClean="0">
                <a:solidFill>
                  <a:srgbClr val="FF0000"/>
                </a:solidFill>
              </a:rPr>
              <a:t>negative</a:t>
            </a:r>
            <a:r>
              <a:rPr lang="en-CA" sz="2400" dirty="0" smtClean="0"/>
              <a:t>. </a:t>
            </a:r>
            <a:endParaRPr lang="en-CA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2000" b="1" dirty="0" smtClean="0">
                <a:solidFill>
                  <a:srgbClr val="00B050"/>
                </a:solidFill>
              </a:rPr>
              <a:t>0.000 000 000 000 000 000 000 15</a:t>
            </a:r>
          </a:p>
          <a:p>
            <a:pPr marL="0" indent="0">
              <a:buNone/>
            </a:pPr>
            <a:r>
              <a:rPr lang="en-CA" sz="2000" b="1" dirty="0" smtClean="0">
                <a:solidFill>
                  <a:srgbClr val="FF0000"/>
                </a:solidFill>
              </a:rPr>
              <a:t>= 1.5 x 10</a:t>
            </a:r>
            <a:r>
              <a:rPr lang="en-CA" sz="2000" b="1" baseline="30000" dirty="0" smtClean="0">
                <a:solidFill>
                  <a:srgbClr val="FF0000"/>
                </a:solidFill>
              </a:rPr>
              <a:t>-22</a:t>
            </a:r>
            <a:endParaRPr lang="en-CA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CA" sz="2000" b="1" dirty="0" smtClean="0">
                <a:solidFill>
                  <a:srgbClr val="00B050"/>
                </a:solidFill>
              </a:rPr>
              <a:t>Try:</a:t>
            </a:r>
          </a:p>
          <a:p>
            <a:pPr marL="0" indent="0">
              <a:buNone/>
            </a:pPr>
            <a:r>
              <a:rPr lang="en-CA" sz="2000" b="1" dirty="0" smtClean="0">
                <a:solidFill>
                  <a:srgbClr val="00B050"/>
                </a:solidFill>
              </a:rPr>
              <a:t>0.000 000 45</a:t>
            </a:r>
          </a:p>
          <a:p>
            <a:pPr marL="0" indent="0">
              <a:buNone/>
            </a:pP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151196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Consider the two balances below: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08721"/>
            <a:ext cx="4040188" cy="864096"/>
          </a:xfrm>
        </p:spPr>
        <p:txBody>
          <a:bodyPr>
            <a:normAutofit/>
          </a:bodyPr>
          <a:lstStyle/>
          <a:p>
            <a:r>
              <a:rPr lang="en-CA" sz="1800" dirty="0" smtClean="0"/>
              <a:t>Balance 1: </a:t>
            </a:r>
          </a:p>
          <a:p>
            <a:r>
              <a:rPr lang="en-CA" sz="1800" dirty="0" smtClean="0"/>
              <a:t>the banana has a mass of 186 grams</a:t>
            </a:r>
            <a:endParaRPr lang="en-CA" sz="1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980729"/>
            <a:ext cx="4041775" cy="1264790"/>
          </a:xfrm>
        </p:spPr>
        <p:txBody>
          <a:bodyPr>
            <a:normAutofit/>
          </a:bodyPr>
          <a:lstStyle/>
          <a:p>
            <a:r>
              <a:rPr lang="en-CA" sz="1600" dirty="0" smtClean="0"/>
              <a:t>Balance 2: </a:t>
            </a:r>
          </a:p>
          <a:p>
            <a:r>
              <a:rPr lang="en-CA" sz="1600" dirty="0" smtClean="0"/>
              <a:t>the same banana might have a mass of 185.92 g or 186.25 g etc. We CAN’T assume that the mass would be 186.00 g</a:t>
            </a:r>
            <a:endParaRPr lang="en-CA" sz="1600" dirty="0"/>
          </a:p>
        </p:txBody>
      </p:sp>
      <p:pic>
        <p:nvPicPr>
          <p:cNvPr id="7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69218"/>
            <a:ext cx="4040188" cy="3362601"/>
          </a:xfrm>
        </p:spPr>
      </p:pic>
      <p:pic>
        <p:nvPicPr>
          <p:cNvPr id="1028" name="Picture 4" descr="http://i00.i.aliimg.com/wsphoto/v0/568110976/Precision-Electronic-font-b-Scale-b-font-0-01-Hot-Sale-Digital-font-b-Balance-b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025" y="2622223"/>
            <a:ext cx="4041775" cy="3056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533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en-CA" sz="3600" b="1" dirty="0" smtClean="0">
                <a:solidFill>
                  <a:srgbClr val="0070C0"/>
                </a:solidFill>
              </a:rPr>
              <a:t>Significant Digits</a:t>
            </a:r>
            <a:endParaRPr lang="en-CA" sz="36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400" dirty="0" smtClean="0"/>
              <a:t>The number of digits that we are certain of (significant digits) depend on the graduations of the measuring device</a:t>
            </a:r>
          </a:p>
          <a:p>
            <a:pPr marL="0" indent="0">
              <a:buNone/>
            </a:pPr>
            <a:r>
              <a:rPr lang="en-CA" sz="2400" b="1" dirty="0" smtClean="0">
                <a:solidFill>
                  <a:srgbClr val="FF0000"/>
                </a:solidFill>
              </a:rPr>
              <a:t>For example:</a:t>
            </a:r>
          </a:p>
          <a:p>
            <a:pPr marL="0" indent="0">
              <a:buNone/>
            </a:pPr>
            <a:r>
              <a:rPr lang="en-CA" sz="2400" dirty="0" smtClean="0"/>
              <a:t>Using balance 1, the mass of the banana has been measured to _____ significant digits</a:t>
            </a:r>
          </a:p>
          <a:p>
            <a:pPr marL="0" indent="0">
              <a:buNone/>
            </a:pPr>
            <a:r>
              <a:rPr lang="en-CA" sz="2400" dirty="0" smtClean="0"/>
              <a:t>Using balance 2, the mass of the banana has been measured to _____significant digits </a:t>
            </a:r>
          </a:p>
          <a:p>
            <a:pPr marL="0" indent="0">
              <a:buNone/>
            </a:pPr>
            <a:endParaRPr lang="en-CA" sz="2400" dirty="0"/>
          </a:p>
          <a:p>
            <a:pPr marL="0" indent="0">
              <a:buNone/>
            </a:pPr>
            <a:r>
              <a:rPr lang="en-CA" sz="2400" dirty="0" smtClean="0"/>
              <a:t>All calculations we perform with measured values must reflect the number of </a:t>
            </a:r>
            <a:r>
              <a:rPr lang="en-CA" sz="2400" b="1" dirty="0" smtClean="0">
                <a:solidFill>
                  <a:srgbClr val="FF0000"/>
                </a:solidFill>
              </a:rPr>
              <a:t>significant digits </a:t>
            </a:r>
            <a:r>
              <a:rPr lang="en-CA" sz="2400" dirty="0" smtClean="0"/>
              <a:t>(for multiplying and dividing) OR the number of </a:t>
            </a:r>
            <a:r>
              <a:rPr lang="en-CA" sz="2400" b="1" dirty="0" smtClean="0">
                <a:solidFill>
                  <a:srgbClr val="FF0000"/>
                </a:solidFill>
              </a:rPr>
              <a:t>decimal places </a:t>
            </a:r>
            <a:r>
              <a:rPr lang="en-CA" sz="2400" dirty="0" smtClean="0"/>
              <a:t>(for adding and subtracting) that the measured value has</a:t>
            </a:r>
          </a:p>
          <a:p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3454406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3600" b="1" dirty="0" smtClean="0">
                <a:solidFill>
                  <a:srgbClr val="0070C0"/>
                </a:solidFill>
              </a:rPr>
              <a:t>Example: </a:t>
            </a:r>
            <a:br>
              <a:rPr lang="en-CA" sz="3600" b="1" dirty="0" smtClean="0">
                <a:solidFill>
                  <a:srgbClr val="0070C0"/>
                </a:solidFill>
              </a:rPr>
            </a:br>
            <a:r>
              <a:rPr lang="en-CA" sz="3600" b="1" dirty="0" smtClean="0">
                <a:solidFill>
                  <a:srgbClr val="0070C0"/>
                </a:solidFill>
              </a:rPr>
              <a:t>2 objects are massed, one using balance 1 and the other using balance 2</a:t>
            </a:r>
            <a:endParaRPr lang="en-CA" sz="36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/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Mass of object 1: </a:t>
            </a:r>
            <a:r>
              <a:rPr lang="en-CA" dirty="0" smtClean="0">
                <a:solidFill>
                  <a:srgbClr val="FF0000"/>
                </a:solidFill>
              </a:rPr>
              <a:t>25 g</a:t>
            </a:r>
          </a:p>
          <a:p>
            <a:pPr marL="0" indent="0">
              <a:buNone/>
            </a:pPr>
            <a:r>
              <a:rPr lang="en-CA" dirty="0" smtClean="0"/>
              <a:t>Mass of object 2: </a:t>
            </a:r>
            <a:r>
              <a:rPr lang="en-CA" dirty="0" smtClean="0">
                <a:solidFill>
                  <a:srgbClr val="FF0000"/>
                </a:solidFill>
              </a:rPr>
              <a:t>13.45 g</a:t>
            </a:r>
          </a:p>
          <a:p>
            <a:pPr marL="0" indent="0">
              <a:buNone/>
            </a:pPr>
            <a:r>
              <a:rPr lang="en-CA" dirty="0" smtClean="0"/>
              <a:t>The total of both masses is 38 g NOT 38.45 g</a:t>
            </a:r>
          </a:p>
          <a:p>
            <a:pPr marL="0" indent="0">
              <a:buNone/>
            </a:pPr>
            <a:r>
              <a:rPr lang="en-CA" dirty="0" smtClean="0"/>
              <a:t>Why? </a:t>
            </a:r>
          </a:p>
          <a:p>
            <a:pPr marL="0" indent="0">
              <a:buNone/>
            </a:pPr>
            <a:r>
              <a:rPr lang="en-CA" dirty="0" smtClean="0"/>
              <a:t>We don’t know what the decimal places would have been if object 1 had been massed on balance 2 – we can’t assume it was 25.00 g!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4595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FF0000"/>
                </a:solidFill>
              </a:rPr>
              <a:t>RULE #1:</a:t>
            </a:r>
            <a:endParaRPr lang="en-CA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When adding or subtracting measured values, the answer has the same number of decimal places as the least number of decimal places in the question.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 smtClean="0"/>
              <a:t>More examples:</a:t>
            </a:r>
          </a:p>
          <a:p>
            <a:pPr marL="0" indent="0">
              <a:buNone/>
            </a:pPr>
            <a:r>
              <a:rPr lang="en-CA" dirty="0" smtClean="0"/>
              <a:t>10.1 g + 0.32 g =</a:t>
            </a:r>
          </a:p>
          <a:p>
            <a:pPr marL="0" indent="0">
              <a:buNone/>
            </a:pPr>
            <a:r>
              <a:rPr lang="en-CA" dirty="0" smtClean="0"/>
              <a:t>5.56 g + 1.329 g =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52921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FF0000"/>
                </a:solidFill>
              </a:rPr>
              <a:t>RULE #2:</a:t>
            </a:r>
            <a:endParaRPr lang="en-CA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When multiplying and dividing measured values, the answer has the same number of significant digits as the least number of significant digits in the question.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9431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562074"/>
          </a:xfrm>
        </p:spPr>
        <p:txBody>
          <a:bodyPr>
            <a:normAutofit fontScale="90000"/>
          </a:bodyPr>
          <a:lstStyle/>
          <a:p>
            <a:pPr algn="l"/>
            <a:r>
              <a:rPr lang="en-CA" sz="2400" b="1" dirty="0" smtClean="0">
                <a:solidFill>
                  <a:srgbClr val="FF0000"/>
                </a:solidFill>
              </a:rPr>
              <a:t>How to determine the number of significant digits a measured value has:</a:t>
            </a:r>
            <a:endParaRPr lang="en-CA" sz="24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en-CA" sz="2400" b="1" dirty="0" smtClean="0">
                <a:solidFill>
                  <a:srgbClr val="0070C0"/>
                </a:solidFill>
              </a:rPr>
              <a:t>All non-zero digits are significant</a:t>
            </a:r>
          </a:p>
          <a:p>
            <a:pPr marL="0" indent="0">
              <a:buNone/>
            </a:pPr>
            <a:r>
              <a:rPr lang="en-CA" sz="2400" dirty="0" smtClean="0"/>
              <a:t>186 has 3 significant digits; 185.89 has 5 significant digits </a:t>
            </a:r>
          </a:p>
          <a:p>
            <a:r>
              <a:rPr lang="en-CA" sz="2400" b="1" dirty="0" smtClean="0">
                <a:solidFill>
                  <a:srgbClr val="0070C0"/>
                </a:solidFill>
              </a:rPr>
              <a:t>Zeros between non-zero digits are significant</a:t>
            </a:r>
          </a:p>
          <a:p>
            <a:pPr marL="0" indent="0">
              <a:buNone/>
            </a:pPr>
            <a:r>
              <a:rPr lang="en-CA" sz="2400" dirty="0" smtClean="0"/>
              <a:t>1806 has 4 significant digits; 108006 has 6 </a:t>
            </a:r>
            <a:r>
              <a:rPr lang="en-US" sz="2400" dirty="0" smtClean="0"/>
              <a:t>significant digits</a:t>
            </a:r>
            <a:endParaRPr lang="en-CA" sz="2400" dirty="0" smtClean="0"/>
          </a:p>
          <a:p>
            <a:pPr lvl="0"/>
            <a:r>
              <a:rPr lang="en-US" sz="2400" b="1" dirty="0">
                <a:solidFill>
                  <a:srgbClr val="0070C0"/>
                </a:solidFill>
              </a:rPr>
              <a:t>Any zero </a:t>
            </a:r>
            <a:r>
              <a:rPr lang="en-US" sz="2400" b="1" dirty="0">
                <a:solidFill>
                  <a:srgbClr val="FF0000"/>
                </a:solidFill>
              </a:rPr>
              <a:t>after</a:t>
            </a:r>
            <a:r>
              <a:rPr lang="en-US" sz="2400" b="1" dirty="0">
                <a:solidFill>
                  <a:srgbClr val="0070C0"/>
                </a:solidFill>
              </a:rPr>
              <a:t> a decimal point that also has significant digits before the decimal </a:t>
            </a:r>
            <a:r>
              <a:rPr lang="en-US" sz="2400" b="1" dirty="0" smtClean="0">
                <a:solidFill>
                  <a:srgbClr val="0070C0"/>
                </a:solidFill>
              </a:rPr>
              <a:t>point is significant</a:t>
            </a:r>
            <a:endParaRPr lang="en-CA" sz="24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400" dirty="0" smtClean="0"/>
              <a:t>623.0 </a:t>
            </a:r>
            <a:r>
              <a:rPr lang="en-US" sz="2400" dirty="0"/>
              <a:t>has 4 significant </a:t>
            </a:r>
            <a:r>
              <a:rPr lang="en-US" sz="2400" dirty="0" smtClean="0"/>
              <a:t>digits; 6023.00 has 6 significant digits</a:t>
            </a:r>
          </a:p>
          <a:p>
            <a:pPr lvl="0"/>
            <a:r>
              <a:rPr lang="en-US" sz="2400" b="1" dirty="0">
                <a:solidFill>
                  <a:srgbClr val="0070C0"/>
                </a:solidFill>
              </a:rPr>
              <a:t>Any zero </a:t>
            </a:r>
            <a:r>
              <a:rPr lang="en-US" sz="2400" b="1" dirty="0">
                <a:solidFill>
                  <a:srgbClr val="FF0000"/>
                </a:solidFill>
              </a:rPr>
              <a:t>before</a:t>
            </a:r>
            <a:r>
              <a:rPr lang="en-US" sz="2400" b="1" dirty="0">
                <a:solidFill>
                  <a:srgbClr val="0070C0"/>
                </a:solidFill>
              </a:rPr>
              <a:t> a decimal point and </a:t>
            </a:r>
            <a:r>
              <a:rPr lang="en-US" sz="2400" b="1" dirty="0" smtClean="0">
                <a:solidFill>
                  <a:srgbClr val="FF0000"/>
                </a:solidFill>
              </a:rPr>
              <a:t>before</a:t>
            </a:r>
            <a:r>
              <a:rPr lang="en-US" sz="2400" b="1" dirty="0" smtClean="0">
                <a:solidFill>
                  <a:srgbClr val="0070C0"/>
                </a:solidFill>
              </a:rPr>
              <a:t> other </a:t>
            </a:r>
            <a:r>
              <a:rPr lang="en-US" sz="2400" b="1" dirty="0">
                <a:solidFill>
                  <a:srgbClr val="0070C0"/>
                </a:solidFill>
              </a:rPr>
              <a:t>significant </a:t>
            </a:r>
            <a:r>
              <a:rPr lang="en-US" sz="2400" b="1" dirty="0" smtClean="0">
                <a:solidFill>
                  <a:srgbClr val="0070C0"/>
                </a:solidFill>
              </a:rPr>
              <a:t>digits is </a:t>
            </a:r>
            <a:r>
              <a:rPr lang="en-US" sz="2400" b="1" dirty="0" smtClean="0">
                <a:solidFill>
                  <a:schemeClr val="accent6"/>
                </a:solidFill>
              </a:rPr>
              <a:t>not significant</a:t>
            </a:r>
          </a:p>
          <a:p>
            <a:pPr marL="0" lvl="0" indent="0">
              <a:buNone/>
            </a:pPr>
            <a:r>
              <a:rPr lang="en-US" sz="2400" b="1" dirty="0" smtClean="0">
                <a:solidFill>
                  <a:schemeClr val="accent6"/>
                </a:solidFill>
              </a:rPr>
              <a:t>0</a:t>
            </a:r>
            <a:r>
              <a:rPr lang="en-US" sz="2400" dirty="0" smtClean="0"/>
              <a:t>.632 has 3 significant digits; </a:t>
            </a:r>
            <a:r>
              <a:rPr lang="en-US" sz="2400" b="1" dirty="0" smtClean="0">
                <a:solidFill>
                  <a:schemeClr val="accent6"/>
                </a:solidFill>
              </a:rPr>
              <a:t>0.00</a:t>
            </a:r>
            <a:r>
              <a:rPr lang="en-US" sz="2400" dirty="0" smtClean="0"/>
              <a:t>632 has 3 significant digits; </a:t>
            </a:r>
            <a:r>
              <a:rPr lang="en-US" sz="2400" b="1" dirty="0" smtClean="0">
                <a:solidFill>
                  <a:schemeClr val="accent6"/>
                </a:solidFill>
              </a:rPr>
              <a:t>0</a:t>
            </a:r>
            <a:r>
              <a:rPr lang="en-US" sz="2400" dirty="0" smtClean="0"/>
              <a:t>.63200 has 5 significant digits</a:t>
            </a:r>
          </a:p>
          <a:p>
            <a:pPr marL="0" indent="0">
              <a:buNone/>
            </a:pPr>
            <a:endParaRPr lang="en-CA" sz="2400" dirty="0"/>
          </a:p>
          <a:p>
            <a:endParaRPr lang="en-CA" sz="2400" dirty="0" smtClean="0"/>
          </a:p>
          <a:p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4218813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70C0"/>
                </a:solidFill>
              </a:rPr>
              <a:t>How many significant digits?</a:t>
            </a:r>
            <a:endParaRPr lang="en-CA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123.4</a:t>
            </a:r>
          </a:p>
          <a:p>
            <a:r>
              <a:rPr lang="en-CA" dirty="0" smtClean="0"/>
              <a:t>0.023</a:t>
            </a:r>
          </a:p>
          <a:p>
            <a:r>
              <a:rPr lang="en-CA" dirty="0" smtClean="0"/>
              <a:t>0.00030</a:t>
            </a:r>
          </a:p>
          <a:p>
            <a:r>
              <a:rPr lang="en-CA" dirty="0" smtClean="0"/>
              <a:t>8120.0</a:t>
            </a:r>
          </a:p>
          <a:p>
            <a:r>
              <a:rPr lang="en-CA" dirty="0" smtClean="0"/>
              <a:t>804</a:t>
            </a:r>
          </a:p>
          <a:p>
            <a:r>
              <a:rPr lang="en-CA" dirty="0" smtClean="0"/>
              <a:t>800</a:t>
            </a:r>
          </a:p>
          <a:p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3588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CA" sz="3200" b="1" dirty="0" smtClean="0">
                <a:solidFill>
                  <a:srgbClr val="0070C0"/>
                </a:solidFill>
              </a:rPr>
              <a:t>Round each number to the number of significant digits indicated:</a:t>
            </a:r>
            <a:endParaRPr lang="en-CA" sz="32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0.3261 (to 3)</a:t>
            </a:r>
          </a:p>
          <a:p>
            <a:r>
              <a:rPr lang="en-CA" dirty="0" smtClean="0"/>
              <a:t>679.5 (to 3)</a:t>
            </a:r>
          </a:p>
          <a:p>
            <a:r>
              <a:rPr lang="en-CA" dirty="0"/>
              <a:t>561 (to 2)</a:t>
            </a:r>
          </a:p>
          <a:p>
            <a:r>
              <a:rPr lang="en-CA" dirty="0" smtClean="0"/>
              <a:t>0.00344 (to 2)</a:t>
            </a:r>
          </a:p>
          <a:p>
            <a:r>
              <a:rPr lang="en-CA" dirty="0" smtClean="0"/>
              <a:t>540 (to 1)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97542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765</Words>
  <Application>Microsoft Office PowerPoint</Application>
  <PresentationFormat>On-screen Show (4:3)</PresentationFormat>
  <Paragraphs>86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Measurements in Chemistry</vt:lpstr>
      <vt:lpstr>Consider the two balances below:</vt:lpstr>
      <vt:lpstr>Significant Digits</vt:lpstr>
      <vt:lpstr>Example:  2 objects are massed, one using balance 1 and the other using balance 2</vt:lpstr>
      <vt:lpstr>RULE #1:</vt:lpstr>
      <vt:lpstr>RULE #2:</vt:lpstr>
      <vt:lpstr>How to determine the number of significant digits a measured value has:</vt:lpstr>
      <vt:lpstr>How many significant digits?</vt:lpstr>
      <vt:lpstr>Round each number to the number of significant digits indicated:</vt:lpstr>
      <vt:lpstr>Measurements with no decimal and ending in zeros make it difficult to determine the precision of the measuring device. </vt:lpstr>
      <vt:lpstr>Using RULE #2:</vt:lpstr>
      <vt:lpstr>Scientific Notation</vt:lpstr>
      <vt:lpstr>For numbers greater than one: move the decimal to the left until there is 1 digit in front of it. The number of places the decimal moves becomes the exponent on the 10. </vt:lpstr>
      <vt:lpstr>For numbers less than one: move the decimal to the right until there is 1 digit in front of it. The number of places the decimal moves becomes the exponent on the 10, except that now the exponent is negative. 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Measurement</dc:title>
  <dc:creator>Darlene is Beautiful</dc:creator>
  <cp:lastModifiedBy>Ken Wall</cp:lastModifiedBy>
  <cp:revision>61</cp:revision>
  <dcterms:created xsi:type="dcterms:W3CDTF">2012-04-01T20:38:28Z</dcterms:created>
  <dcterms:modified xsi:type="dcterms:W3CDTF">2016-08-29T23:38:16Z</dcterms:modified>
</cp:coreProperties>
</file>