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23" d="100"/>
          <a:sy n="123" d="100"/>
        </p:scale>
        <p:origin x="114"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DE557466-BEE9-4DF7-B88F-5FB96EED3887}" type="datetimeFigureOut">
              <a:rPr lang="en-CA" smtClean="0"/>
              <a:t>30/08/2016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8A4CB4F-54DC-4902-A4A0-1290A4198C66}" type="slidenum">
              <a:rPr lang="en-CA" smtClean="0"/>
              <a:t>‹#›</a:t>
            </a:fld>
            <a:endParaRPr lang="en-CA"/>
          </a:p>
        </p:txBody>
      </p:sp>
    </p:spTree>
    <p:extLst>
      <p:ext uri="{BB962C8B-B14F-4D97-AF65-F5344CB8AC3E}">
        <p14:creationId xmlns:p14="http://schemas.microsoft.com/office/powerpoint/2010/main" val="1167731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DE557466-BEE9-4DF7-B88F-5FB96EED3887}" type="datetimeFigureOut">
              <a:rPr lang="en-CA" smtClean="0"/>
              <a:t>30/08/2016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8A4CB4F-54DC-4902-A4A0-1290A4198C66}" type="slidenum">
              <a:rPr lang="en-CA" smtClean="0"/>
              <a:t>‹#›</a:t>
            </a:fld>
            <a:endParaRPr lang="en-CA"/>
          </a:p>
        </p:txBody>
      </p:sp>
    </p:spTree>
    <p:extLst>
      <p:ext uri="{BB962C8B-B14F-4D97-AF65-F5344CB8AC3E}">
        <p14:creationId xmlns:p14="http://schemas.microsoft.com/office/powerpoint/2010/main" val="2196273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DE557466-BEE9-4DF7-B88F-5FB96EED3887}" type="datetimeFigureOut">
              <a:rPr lang="en-CA" smtClean="0"/>
              <a:t>30/08/2016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8A4CB4F-54DC-4902-A4A0-1290A4198C66}" type="slidenum">
              <a:rPr lang="en-CA" smtClean="0"/>
              <a:t>‹#›</a:t>
            </a:fld>
            <a:endParaRPr lang="en-CA"/>
          </a:p>
        </p:txBody>
      </p:sp>
    </p:spTree>
    <p:extLst>
      <p:ext uri="{BB962C8B-B14F-4D97-AF65-F5344CB8AC3E}">
        <p14:creationId xmlns:p14="http://schemas.microsoft.com/office/powerpoint/2010/main" val="2662726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DE557466-BEE9-4DF7-B88F-5FB96EED3887}" type="datetimeFigureOut">
              <a:rPr lang="en-CA" smtClean="0"/>
              <a:t>30/08/2016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8A4CB4F-54DC-4902-A4A0-1290A4198C66}" type="slidenum">
              <a:rPr lang="en-CA" smtClean="0"/>
              <a:t>‹#›</a:t>
            </a:fld>
            <a:endParaRPr lang="en-CA"/>
          </a:p>
        </p:txBody>
      </p:sp>
    </p:spTree>
    <p:extLst>
      <p:ext uri="{BB962C8B-B14F-4D97-AF65-F5344CB8AC3E}">
        <p14:creationId xmlns:p14="http://schemas.microsoft.com/office/powerpoint/2010/main" val="2402266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557466-BEE9-4DF7-B88F-5FB96EED3887}" type="datetimeFigureOut">
              <a:rPr lang="en-CA" smtClean="0"/>
              <a:t>30/08/2016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8A4CB4F-54DC-4902-A4A0-1290A4198C66}" type="slidenum">
              <a:rPr lang="en-CA" smtClean="0"/>
              <a:t>‹#›</a:t>
            </a:fld>
            <a:endParaRPr lang="en-CA"/>
          </a:p>
        </p:txBody>
      </p:sp>
    </p:spTree>
    <p:extLst>
      <p:ext uri="{BB962C8B-B14F-4D97-AF65-F5344CB8AC3E}">
        <p14:creationId xmlns:p14="http://schemas.microsoft.com/office/powerpoint/2010/main" val="955947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DE557466-BEE9-4DF7-B88F-5FB96EED3887}" type="datetimeFigureOut">
              <a:rPr lang="en-CA" smtClean="0"/>
              <a:t>30/08/2016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8A4CB4F-54DC-4902-A4A0-1290A4198C66}" type="slidenum">
              <a:rPr lang="en-CA" smtClean="0"/>
              <a:t>‹#›</a:t>
            </a:fld>
            <a:endParaRPr lang="en-CA"/>
          </a:p>
        </p:txBody>
      </p:sp>
    </p:spTree>
    <p:extLst>
      <p:ext uri="{BB962C8B-B14F-4D97-AF65-F5344CB8AC3E}">
        <p14:creationId xmlns:p14="http://schemas.microsoft.com/office/powerpoint/2010/main" val="2174641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DE557466-BEE9-4DF7-B88F-5FB96EED3887}" type="datetimeFigureOut">
              <a:rPr lang="en-CA" smtClean="0"/>
              <a:t>30/08/2016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E8A4CB4F-54DC-4902-A4A0-1290A4198C66}" type="slidenum">
              <a:rPr lang="en-CA" smtClean="0"/>
              <a:t>‹#›</a:t>
            </a:fld>
            <a:endParaRPr lang="en-CA"/>
          </a:p>
        </p:txBody>
      </p:sp>
    </p:spTree>
    <p:extLst>
      <p:ext uri="{BB962C8B-B14F-4D97-AF65-F5344CB8AC3E}">
        <p14:creationId xmlns:p14="http://schemas.microsoft.com/office/powerpoint/2010/main" val="2226589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DE557466-BEE9-4DF7-B88F-5FB96EED3887}" type="datetimeFigureOut">
              <a:rPr lang="en-CA" smtClean="0"/>
              <a:t>30/08/2016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E8A4CB4F-54DC-4902-A4A0-1290A4198C66}" type="slidenum">
              <a:rPr lang="en-CA" smtClean="0"/>
              <a:t>‹#›</a:t>
            </a:fld>
            <a:endParaRPr lang="en-CA"/>
          </a:p>
        </p:txBody>
      </p:sp>
    </p:spTree>
    <p:extLst>
      <p:ext uri="{BB962C8B-B14F-4D97-AF65-F5344CB8AC3E}">
        <p14:creationId xmlns:p14="http://schemas.microsoft.com/office/powerpoint/2010/main" val="2457483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557466-BEE9-4DF7-B88F-5FB96EED3887}" type="datetimeFigureOut">
              <a:rPr lang="en-CA" smtClean="0"/>
              <a:t>30/08/2016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E8A4CB4F-54DC-4902-A4A0-1290A4198C66}" type="slidenum">
              <a:rPr lang="en-CA" smtClean="0"/>
              <a:t>‹#›</a:t>
            </a:fld>
            <a:endParaRPr lang="en-CA"/>
          </a:p>
        </p:txBody>
      </p:sp>
    </p:spTree>
    <p:extLst>
      <p:ext uri="{BB962C8B-B14F-4D97-AF65-F5344CB8AC3E}">
        <p14:creationId xmlns:p14="http://schemas.microsoft.com/office/powerpoint/2010/main" val="996563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557466-BEE9-4DF7-B88F-5FB96EED3887}" type="datetimeFigureOut">
              <a:rPr lang="en-CA" smtClean="0"/>
              <a:t>30/08/2016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8A4CB4F-54DC-4902-A4A0-1290A4198C66}" type="slidenum">
              <a:rPr lang="en-CA" smtClean="0"/>
              <a:t>‹#›</a:t>
            </a:fld>
            <a:endParaRPr lang="en-CA"/>
          </a:p>
        </p:txBody>
      </p:sp>
    </p:spTree>
    <p:extLst>
      <p:ext uri="{BB962C8B-B14F-4D97-AF65-F5344CB8AC3E}">
        <p14:creationId xmlns:p14="http://schemas.microsoft.com/office/powerpoint/2010/main" val="1795762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557466-BEE9-4DF7-B88F-5FB96EED3887}" type="datetimeFigureOut">
              <a:rPr lang="en-CA" smtClean="0"/>
              <a:t>30/08/2016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8A4CB4F-54DC-4902-A4A0-1290A4198C66}" type="slidenum">
              <a:rPr lang="en-CA" smtClean="0"/>
              <a:t>‹#›</a:t>
            </a:fld>
            <a:endParaRPr lang="en-CA"/>
          </a:p>
        </p:txBody>
      </p:sp>
    </p:spTree>
    <p:extLst>
      <p:ext uri="{BB962C8B-B14F-4D97-AF65-F5344CB8AC3E}">
        <p14:creationId xmlns:p14="http://schemas.microsoft.com/office/powerpoint/2010/main" val="3354759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557466-BEE9-4DF7-B88F-5FB96EED3887}" type="datetimeFigureOut">
              <a:rPr lang="en-CA" smtClean="0"/>
              <a:t>30/08/2016</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A4CB4F-54DC-4902-A4A0-1290A4198C66}" type="slidenum">
              <a:rPr lang="en-CA" smtClean="0"/>
              <a:t>‹#›</a:t>
            </a:fld>
            <a:endParaRPr lang="en-CA"/>
          </a:p>
        </p:txBody>
      </p:sp>
    </p:spTree>
    <p:extLst>
      <p:ext uri="{BB962C8B-B14F-4D97-AF65-F5344CB8AC3E}">
        <p14:creationId xmlns:p14="http://schemas.microsoft.com/office/powerpoint/2010/main" val="38086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CA" dirty="0"/>
              <a:t>										</a:t>
            </a:r>
            <a:br>
              <a:rPr lang="en-CA" dirty="0"/>
            </a:br>
            <a:r>
              <a:rPr lang="en-CA" dirty="0">
                <a:solidFill>
                  <a:srgbClr val="002060"/>
                </a:solidFill>
                <a:latin typeface="Adobe Caslon Pro Bold" panose="0205070206050A020403" pitchFamily="18" charset="0"/>
              </a:rPr>
              <a:t>Lab </a:t>
            </a:r>
            <a:r>
              <a:rPr lang="en-CA" dirty="0" smtClean="0">
                <a:solidFill>
                  <a:srgbClr val="002060"/>
                </a:solidFill>
                <a:latin typeface="Adobe Caslon Pro Bold" panose="0205070206050A020403" pitchFamily="18" charset="0"/>
              </a:rPr>
              <a:t>#6: </a:t>
            </a:r>
            <a:r>
              <a:rPr lang="en-CA" dirty="0">
                <a:solidFill>
                  <a:srgbClr val="002060"/>
                </a:solidFill>
                <a:latin typeface="Adobe Caslon Pro Bold" panose="0205070206050A020403" pitchFamily="18" charset="0"/>
              </a:rPr>
              <a:t>Solution Chemistry</a:t>
            </a:r>
            <a:r>
              <a:rPr lang="en-CA" dirty="0"/>
              <a:t/>
            </a:r>
            <a:br>
              <a:rPr lang="en-CA" dirty="0"/>
            </a:br>
            <a:endParaRPr lang="en-CA" dirty="0"/>
          </a:p>
        </p:txBody>
      </p:sp>
      <p:sp>
        <p:nvSpPr>
          <p:cNvPr id="3" name="Content Placeholder 2"/>
          <p:cNvSpPr>
            <a:spLocks noGrp="1"/>
          </p:cNvSpPr>
          <p:nvPr>
            <p:ph idx="1"/>
          </p:nvPr>
        </p:nvSpPr>
        <p:spPr/>
        <p:txBody>
          <a:bodyPr/>
          <a:lstStyle/>
          <a:p>
            <a:pPr marL="0" indent="0">
              <a:buNone/>
            </a:pPr>
            <a:r>
              <a:rPr lang="en-CA" u="sng" dirty="0" smtClean="0">
                <a:solidFill>
                  <a:srgbClr val="002060"/>
                </a:solidFill>
                <a:latin typeface="Adobe Caslon Pro Bold" panose="0205070206050A020403" pitchFamily="18" charset="0"/>
              </a:rPr>
              <a:t>Purpose:</a:t>
            </a:r>
            <a:r>
              <a:rPr lang="en-CA" dirty="0" smtClean="0">
                <a:solidFill>
                  <a:srgbClr val="002060"/>
                </a:solidFill>
                <a:latin typeface="Adobe Caslon Pro Bold" panose="0205070206050A020403" pitchFamily="18" charset="0"/>
              </a:rPr>
              <a:t> to determine the percent yield of a double displacement reaction</a:t>
            </a:r>
            <a:br>
              <a:rPr lang="en-CA" dirty="0" smtClean="0">
                <a:solidFill>
                  <a:srgbClr val="002060"/>
                </a:solidFill>
                <a:latin typeface="Adobe Caslon Pro Bold" panose="0205070206050A020403" pitchFamily="18" charset="0"/>
              </a:rPr>
            </a:br>
            <a:endParaRPr lang="en-CA" dirty="0">
              <a:solidFill>
                <a:srgbClr val="002060"/>
              </a:solidFill>
              <a:latin typeface="Adobe Caslon Pro Bold" panose="0205070206050A020403" pitchFamily="18" charset="0"/>
            </a:endParaRPr>
          </a:p>
        </p:txBody>
      </p:sp>
    </p:spTree>
    <p:extLst>
      <p:ext uri="{BB962C8B-B14F-4D97-AF65-F5344CB8AC3E}">
        <p14:creationId xmlns:p14="http://schemas.microsoft.com/office/powerpoint/2010/main" val="38998384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5636"/>
          </a:xfrm>
        </p:spPr>
        <p:txBody>
          <a:bodyPr>
            <a:normAutofit fontScale="90000"/>
          </a:bodyPr>
          <a:lstStyle/>
          <a:p>
            <a:endParaRPr lang="en-CA" dirty="0"/>
          </a:p>
        </p:txBody>
      </p:sp>
      <p:sp>
        <p:nvSpPr>
          <p:cNvPr id="3" name="Content Placeholder 2"/>
          <p:cNvSpPr>
            <a:spLocks noGrp="1"/>
          </p:cNvSpPr>
          <p:nvPr>
            <p:ph idx="1"/>
          </p:nvPr>
        </p:nvSpPr>
        <p:spPr>
          <a:xfrm>
            <a:off x="838200" y="450762"/>
            <a:ext cx="10515600" cy="5726201"/>
          </a:xfrm>
        </p:spPr>
        <p:txBody>
          <a:bodyPr/>
          <a:lstStyle/>
          <a:p>
            <a:pPr marL="0" indent="0">
              <a:buNone/>
            </a:pPr>
            <a:r>
              <a:rPr lang="en-CA" u="sng" dirty="0">
                <a:solidFill>
                  <a:srgbClr val="002060"/>
                </a:solidFill>
                <a:latin typeface="Adobe Caslon Pro Bold" panose="0205070206050A020403" pitchFamily="18" charset="0"/>
              </a:rPr>
              <a:t>Materials:</a:t>
            </a:r>
            <a:r>
              <a:rPr lang="en-CA" dirty="0">
                <a:solidFill>
                  <a:srgbClr val="002060"/>
                </a:solidFill>
                <a:latin typeface="Adobe Caslon Pro Bold" panose="0205070206050A020403" pitchFamily="18" charset="0"/>
              </a:rPr>
              <a:t> 	</a:t>
            </a:r>
            <a:r>
              <a:rPr lang="en-CA" dirty="0" smtClean="0">
                <a:solidFill>
                  <a:srgbClr val="002060"/>
                </a:solidFill>
                <a:latin typeface="Adobe Caslon Pro Bold" panose="0205070206050A020403" pitchFamily="18" charset="0"/>
              </a:rPr>
              <a:t>0.25M </a:t>
            </a:r>
            <a:r>
              <a:rPr lang="en-CA" dirty="0" err="1">
                <a:solidFill>
                  <a:srgbClr val="002060"/>
                </a:solidFill>
                <a:latin typeface="Adobe Caslon Pro Bold" panose="0205070206050A020403" pitchFamily="18" charset="0"/>
              </a:rPr>
              <a:t>NaOH</a:t>
            </a:r>
            <a:r>
              <a:rPr lang="en-CA" dirty="0">
                <a:solidFill>
                  <a:srgbClr val="002060"/>
                </a:solidFill>
                <a:latin typeface="Adobe Caslon Pro Bold" panose="0205070206050A020403" pitchFamily="18" charset="0"/>
              </a:rPr>
              <a:t>	 1.00M Cu(NO</a:t>
            </a:r>
            <a:r>
              <a:rPr lang="en-CA" baseline="-25000" dirty="0">
                <a:solidFill>
                  <a:srgbClr val="002060"/>
                </a:solidFill>
                <a:latin typeface="Adobe Caslon Pro Bold" panose="0205070206050A020403" pitchFamily="18" charset="0"/>
              </a:rPr>
              <a:t>3</a:t>
            </a:r>
            <a:r>
              <a:rPr lang="en-CA" dirty="0">
                <a:solidFill>
                  <a:srgbClr val="002060"/>
                </a:solidFill>
                <a:latin typeface="Adobe Caslon Pro Bold" panose="0205070206050A020403" pitchFamily="18" charset="0"/>
              </a:rPr>
              <a:t>)</a:t>
            </a:r>
            <a:r>
              <a:rPr lang="en-CA" baseline="-25000" dirty="0">
                <a:solidFill>
                  <a:srgbClr val="002060"/>
                </a:solidFill>
                <a:latin typeface="Adobe Caslon Pro Bold" panose="0205070206050A020403" pitchFamily="18" charset="0"/>
              </a:rPr>
              <a:t>2</a:t>
            </a:r>
            <a:r>
              <a:rPr lang="en-CA" dirty="0">
                <a:solidFill>
                  <a:srgbClr val="002060"/>
                </a:solidFill>
                <a:latin typeface="Adobe Caslon Pro Bold" panose="0205070206050A020403" pitchFamily="18" charset="0"/>
              </a:rPr>
              <a:t>      5 mL pipette      </a:t>
            </a:r>
            <a:r>
              <a:rPr lang="en-CA" dirty="0" smtClean="0">
                <a:solidFill>
                  <a:srgbClr val="002060"/>
                </a:solidFill>
                <a:latin typeface="Adobe Caslon Pro Bold" panose="0205070206050A020403" pitchFamily="18" charset="0"/>
              </a:rPr>
              <a:t>			funnel       </a:t>
            </a:r>
            <a:r>
              <a:rPr lang="en-CA" dirty="0">
                <a:solidFill>
                  <a:srgbClr val="002060"/>
                </a:solidFill>
                <a:latin typeface="Adobe Caslon Pro Bold" panose="0205070206050A020403" pitchFamily="18" charset="0"/>
              </a:rPr>
              <a:t>filter paper            Erlenmeyer </a:t>
            </a:r>
            <a:r>
              <a:rPr lang="en-CA" dirty="0" smtClean="0">
                <a:solidFill>
                  <a:srgbClr val="002060"/>
                </a:solidFill>
                <a:latin typeface="Adobe Caslon Pro Bold" panose="0205070206050A020403" pitchFamily="18" charset="0"/>
              </a:rPr>
              <a:t>flask</a:t>
            </a:r>
          </a:p>
          <a:p>
            <a:pPr marL="0" indent="0">
              <a:buNone/>
            </a:pPr>
            <a:r>
              <a:rPr lang="en-CA" dirty="0">
                <a:solidFill>
                  <a:srgbClr val="002060"/>
                </a:solidFill>
                <a:latin typeface="Adobe Caslon Pro Bold" panose="0205070206050A020403" pitchFamily="18" charset="0"/>
              </a:rPr>
              <a:t>	</a:t>
            </a:r>
            <a:r>
              <a:rPr lang="en-CA" dirty="0" smtClean="0">
                <a:solidFill>
                  <a:srgbClr val="002060"/>
                </a:solidFill>
                <a:latin typeface="Adobe Caslon Pro Bold" panose="0205070206050A020403" pitchFamily="18" charset="0"/>
              </a:rPr>
              <a:t>	100 mL graduated cylinder</a:t>
            </a:r>
            <a:endParaRPr lang="en-CA" dirty="0">
              <a:solidFill>
                <a:srgbClr val="002060"/>
              </a:solidFill>
              <a:latin typeface="Adobe Caslon Pro Bold" panose="0205070206050A020403" pitchFamily="18" charset="0"/>
            </a:endParaRPr>
          </a:p>
          <a:p>
            <a:pPr marL="0" indent="0">
              <a:buNone/>
            </a:pPr>
            <a:endParaRPr lang="en-CA" u="sng" dirty="0" smtClean="0">
              <a:solidFill>
                <a:srgbClr val="002060"/>
              </a:solidFill>
              <a:latin typeface="Adobe Caslon Pro Bold" panose="0205070206050A020403" pitchFamily="18" charset="0"/>
            </a:endParaRPr>
          </a:p>
          <a:p>
            <a:pPr marL="0" indent="0">
              <a:buNone/>
            </a:pPr>
            <a:endParaRPr lang="en-CA" u="sng" dirty="0">
              <a:solidFill>
                <a:srgbClr val="002060"/>
              </a:solidFill>
              <a:latin typeface="Adobe Caslon Pro Bold" panose="0205070206050A020403" pitchFamily="18" charset="0"/>
            </a:endParaRPr>
          </a:p>
          <a:p>
            <a:pPr marL="0" indent="0">
              <a:buNone/>
            </a:pPr>
            <a:r>
              <a:rPr lang="en-CA" u="sng" dirty="0" smtClean="0">
                <a:solidFill>
                  <a:srgbClr val="002060"/>
                </a:solidFill>
                <a:latin typeface="Adobe Caslon Pro Bold" panose="0205070206050A020403" pitchFamily="18" charset="0"/>
              </a:rPr>
              <a:t>Procedure</a:t>
            </a:r>
            <a:r>
              <a:rPr lang="en-CA" u="sng" dirty="0">
                <a:solidFill>
                  <a:srgbClr val="002060"/>
                </a:solidFill>
                <a:latin typeface="Adobe Caslon Pro Bold" panose="0205070206050A020403" pitchFamily="18" charset="0"/>
              </a:rPr>
              <a:t>:</a:t>
            </a:r>
            <a:endParaRPr lang="en-CA" dirty="0">
              <a:solidFill>
                <a:srgbClr val="002060"/>
              </a:solidFill>
              <a:latin typeface="Adobe Caslon Pro Bold" panose="0205070206050A020403" pitchFamily="18" charset="0"/>
            </a:endParaRPr>
          </a:p>
          <a:p>
            <a:pPr lvl="0"/>
            <a:r>
              <a:rPr lang="en-CA" dirty="0">
                <a:solidFill>
                  <a:srgbClr val="002060"/>
                </a:solidFill>
                <a:latin typeface="Adobe Caslon Pro Bold" panose="0205070206050A020403" pitchFamily="18" charset="0"/>
              </a:rPr>
              <a:t>Using a graduated cylinder measure </a:t>
            </a:r>
            <a:r>
              <a:rPr lang="en-CA" dirty="0" smtClean="0">
                <a:solidFill>
                  <a:srgbClr val="002060"/>
                </a:solidFill>
                <a:latin typeface="Adobe Caslon Pro Bold" panose="0205070206050A020403" pitchFamily="18" charset="0"/>
              </a:rPr>
              <a:t>50 </a:t>
            </a:r>
            <a:r>
              <a:rPr lang="en-CA" dirty="0">
                <a:solidFill>
                  <a:srgbClr val="002060"/>
                </a:solidFill>
                <a:latin typeface="Adobe Caslon Pro Bold" panose="0205070206050A020403" pitchFamily="18" charset="0"/>
              </a:rPr>
              <a:t>mL of  </a:t>
            </a:r>
            <a:r>
              <a:rPr lang="en-CA" dirty="0" smtClean="0">
                <a:solidFill>
                  <a:srgbClr val="002060"/>
                </a:solidFill>
                <a:latin typeface="Adobe Caslon Pro Bold" panose="0205070206050A020403" pitchFamily="18" charset="0"/>
              </a:rPr>
              <a:t>0.250M </a:t>
            </a:r>
            <a:r>
              <a:rPr lang="en-CA" dirty="0" err="1">
                <a:solidFill>
                  <a:srgbClr val="002060"/>
                </a:solidFill>
                <a:latin typeface="Adobe Caslon Pro Bold" panose="0205070206050A020403" pitchFamily="18" charset="0"/>
              </a:rPr>
              <a:t>NaOH</a:t>
            </a:r>
            <a:r>
              <a:rPr lang="en-CA" dirty="0">
                <a:solidFill>
                  <a:srgbClr val="002060"/>
                </a:solidFill>
                <a:latin typeface="Adobe Caslon Pro Bold" panose="0205070206050A020403" pitchFamily="18" charset="0"/>
              </a:rPr>
              <a:t> and pour into a 250 mL beaker</a:t>
            </a:r>
          </a:p>
          <a:p>
            <a:pPr lvl="0"/>
            <a:r>
              <a:rPr lang="en-CA" dirty="0">
                <a:solidFill>
                  <a:srgbClr val="002060"/>
                </a:solidFill>
                <a:latin typeface="Adobe Caslon Pro Bold" panose="0205070206050A020403" pitchFamily="18" charset="0"/>
              </a:rPr>
              <a:t>Using a 5 mL pipette, measure exactly </a:t>
            </a:r>
            <a:r>
              <a:rPr lang="en-CA" dirty="0" smtClean="0">
                <a:solidFill>
                  <a:srgbClr val="002060"/>
                </a:solidFill>
                <a:latin typeface="Adobe Caslon Pro Bold" panose="0205070206050A020403" pitchFamily="18" charset="0"/>
              </a:rPr>
              <a:t>3.00 </a:t>
            </a:r>
            <a:r>
              <a:rPr lang="en-CA" dirty="0">
                <a:solidFill>
                  <a:srgbClr val="002060"/>
                </a:solidFill>
                <a:latin typeface="Adobe Caslon Pro Bold" panose="0205070206050A020403" pitchFamily="18" charset="0"/>
              </a:rPr>
              <a:t>mL of 1.00 M Cu(NO</a:t>
            </a:r>
            <a:r>
              <a:rPr lang="en-CA" baseline="-25000" dirty="0">
                <a:solidFill>
                  <a:srgbClr val="002060"/>
                </a:solidFill>
                <a:latin typeface="Adobe Caslon Pro Bold" panose="0205070206050A020403" pitchFamily="18" charset="0"/>
              </a:rPr>
              <a:t>3</a:t>
            </a:r>
            <a:r>
              <a:rPr lang="en-CA" dirty="0">
                <a:solidFill>
                  <a:srgbClr val="002060"/>
                </a:solidFill>
                <a:latin typeface="Adobe Caslon Pro Bold" panose="0205070206050A020403" pitchFamily="18" charset="0"/>
              </a:rPr>
              <a:t>)</a:t>
            </a:r>
            <a:r>
              <a:rPr lang="en-CA" baseline="-25000" dirty="0">
                <a:solidFill>
                  <a:srgbClr val="002060"/>
                </a:solidFill>
                <a:latin typeface="Adobe Caslon Pro Bold" panose="0205070206050A020403" pitchFamily="18" charset="0"/>
              </a:rPr>
              <a:t>2</a:t>
            </a:r>
            <a:r>
              <a:rPr lang="en-CA" dirty="0">
                <a:solidFill>
                  <a:srgbClr val="002060"/>
                </a:solidFill>
                <a:latin typeface="Adobe Caslon Pro Bold" panose="0205070206050A020403" pitchFamily="18" charset="0"/>
              </a:rPr>
              <a:t> and add to the beaker. Mix well.</a:t>
            </a:r>
          </a:p>
          <a:p>
            <a:pPr lvl="0"/>
            <a:r>
              <a:rPr lang="en-CA" dirty="0">
                <a:solidFill>
                  <a:srgbClr val="002060"/>
                </a:solidFill>
                <a:latin typeface="Adobe Caslon Pro Bold" panose="0205070206050A020403" pitchFamily="18" charset="0"/>
              </a:rPr>
              <a:t>Filter the precipitate and leave overnight to dry</a:t>
            </a:r>
          </a:p>
          <a:p>
            <a:endParaRPr lang="en-CA" dirty="0"/>
          </a:p>
        </p:txBody>
      </p:sp>
    </p:spTree>
    <p:extLst>
      <p:ext uri="{BB962C8B-B14F-4D97-AF65-F5344CB8AC3E}">
        <p14:creationId xmlns:p14="http://schemas.microsoft.com/office/powerpoint/2010/main" val="3937373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823"/>
          </a:xfrm>
        </p:spPr>
        <p:txBody>
          <a:bodyPr>
            <a:normAutofit fontScale="90000"/>
          </a:bodyPr>
          <a:lstStyle/>
          <a:p>
            <a:endParaRPr lang="en-CA" dirty="0"/>
          </a:p>
        </p:txBody>
      </p:sp>
      <p:sp>
        <p:nvSpPr>
          <p:cNvPr id="3" name="Content Placeholder 2"/>
          <p:cNvSpPr>
            <a:spLocks noGrp="1"/>
          </p:cNvSpPr>
          <p:nvPr>
            <p:ph idx="1"/>
          </p:nvPr>
        </p:nvSpPr>
        <p:spPr>
          <a:xfrm>
            <a:off x="838200" y="365125"/>
            <a:ext cx="10515600" cy="5811838"/>
          </a:xfrm>
        </p:spPr>
        <p:txBody>
          <a:bodyPr/>
          <a:lstStyle/>
          <a:p>
            <a:pPr marL="0" indent="0">
              <a:buNone/>
            </a:pPr>
            <a:r>
              <a:rPr lang="en-CA" u="sng" dirty="0">
                <a:solidFill>
                  <a:srgbClr val="002060"/>
                </a:solidFill>
                <a:latin typeface="Adobe Caslon Pro Bold" panose="0205070206050A020403" pitchFamily="18" charset="0"/>
              </a:rPr>
              <a:t>Calculations and Discussion Questions:</a:t>
            </a:r>
            <a:endParaRPr lang="en-CA" dirty="0">
              <a:solidFill>
                <a:srgbClr val="002060"/>
              </a:solidFill>
              <a:latin typeface="Adobe Caslon Pro Bold" panose="0205070206050A020403" pitchFamily="18" charset="0"/>
            </a:endParaRPr>
          </a:p>
          <a:p>
            <a:pPr marL="0" lvl="0" indent="0">
              <a:buNone/>
            </a:pPr>
            <a:r>
              <a:rPr lang="en-CA" dirty="0" smtClean="0">
                <a:solidFill>
                  <a:srgbClr val="002060"/>
                </a:solidFill>
                <a:latin typeface="Adobe Caslon Pro Bold" panose="0205070206050A020403" pitchFamily="18" charset="0"/>
              </a:rPr>
              <a:t>1) Determine </a:t>
            </a:r>
            <a:r>
              <a:rPr lang="en-CA" dirty="0">
                <a:solidFill>
                  <a:srgbClr val="002060"/>
                </a:solidFill>
                <a:latin typeface="Adobe Caslon Pro Bold" panose="0205070206050A020403" pitchFamily="18" charset="0"/>
              </a:rPr>
              <a:t>the number of moles of each reactant added to the mixture.</a:t>
            </a:r>
          </a:p>
          <a:p>
            <a:pPr marL="0" lvl="0" indent="0">
              <a:buNone/>
            </a:pPr>
            <a:r>
              <a:rPr lang="en-CA" dirty="0" smtClean="0">
                <a:solidFill>
                  <a:srgbClr val="002060"/>
                </a:solidFill>
                <a:latin typeface="Adobe Caslon Pro Bold" panose="0205070206050A020403" pitchFamily="18" charset="0"/>
              </a:rPr>
              <a:t>2) Create </a:t>
            </a:r>
            <a:r>
              <a:rPr lang="en-CA" dirty="0">
                <a:solidFill>
                  <a:srgbClr val="002060"/>
                </a:solidFill>
                <a:latin typeface="Adobe Caslon Pro Bold" panose="0205070206050A020403" pitchFamily="18" charset="0"/>
              </a:rPr>
              <a:t>the balanced equation for the reaction between </a:t>
            </a:r>
            <a:r>
              <a:rPr lang="en-CA" dirty="0" err="1">
                <a:solidFill>
                  <a:srgbClr val="002060"/>
                </a:solidFill>
                <a:latin typeface="Adobe Caslon Pro Bold" panose="0205070206050A020403" pitchFamily="18" charset="0"/>
              </a:rPr>
              <a:t>NaOH</a:t>
            </a:r>
            <a:r>
              <a:rPr lang="en-CA" dirty="0">
                <a:solidFill>
                  <a:srgbClr val="002060"/>
                </a:solidFill>
                <a:latin typeface="Adobe Caslon Pro Bold" panose="0205070206050A020403" pitchFamily="18" charset="0"/>
              </a:rPr>
              <a:t> and Cu(NO­</a:t>
            </a:r>
            <a:r>
              <a:rPr lang="en-CA" baseline="-25000" dirty="0">
                <a:solidFill>
                  <a:srgbClr val="002060"/>
                </a:solidFill>
                <a:latin typeface="Adobe Caslon Pro Bold" panose="0205070206050A020403" pitchFamily="18" charset="0"/>
              </a:rPr>
              <a:t>3</a:t>
            </a:r>
            <a:r>
              <a:rPr lang="en-CA" dirty="0">
                <a:solidFill>
                  <a:srgbClr val="002060"/>
                </a:solidFill>
                <a:latin typeface="Adobe Caslon Pro Bold" panose="0205070206050A020403" pitchFamily="18" charset="0"/>
              </a:rPr>
              <a:t>)</a:t>
            </a:r>
            <a:r>
              <a:rPr lang="en-CA" baseline="-25000" dirty="0">
                <a:solidFill>
                  <a:srgbClr val="002060"/>
                </a:solidFill>
                <a:latin typeface="Adobe Caslon Pro Bold" panose="0205070206050A020403" pitchFamily="18" charset="0"/>
              </a:rPr>
              <a:t>2</a:t>
            </a:r>
            <a:r>
              <a:rPr lang="en-CA" dirty="0">
                <a:solidFill>
                  <a:srgbClr val="002060"/>
                </a:solidFill>
                <a:latin typeface="Adobe Caslon Pro Bold" panose="0205070206050A020403" pitchFamily="18" charset="0"/>
              </a:rPr>
              <a:t> including states.</a:t>
            </a:r>
          </a:p>
          <a:p>
            <a:pPr marL="0" lvl="0" indent="0">
              <a:buNone/>
            </a:pPr>
            <a:r>
              <a:rPr lang="en-CA" dirty="0" smtClean="0">
                <a:solidFill>
                  <a:srgbClr val="002060"/>
                </a:solidFill>
                <a:latin typeface="Adobe Caslon Pro Bold" panose="0205070206050A020403" pitchFamily="18" charset="0"/>
              </a:rPr>
              <a:t>3) Prove </a:t>
            </a:r>
            <a:r>
              <a:rPr lang="en-CA" dirty="0">
                <a:solidFill>
                  <a:srgbClr val="002060"/>
                </a:solidFill>
                <a:latin typeface="Adobe Caslon Pro Bold" panose="0205070206050A020403" pitchFamily="18" charset="0"/>
              </a:rPr>
              <a:t>that </a:t>
            </a:r>
            <a:r>
              <a:rPr lang="en-CA" dirty="0" err="1">
                <a:solidFill>
                  <a:srgbClr val="002060"/>
                </a:solidFill>
                <a:latin typeface="Adobe Caslon Pro Bold" panose="0205070206050A020403" pitchFamily="18" charset="0"/>
              </a:rPr>
              <a:t>NaOH</a:t>
            </a:r>
            <a:r>
              <a:rPr lang="en-CA" dirty="0">
                <a:solidFill>
                  <a:srgbClr val="002060"/>
                </a:solidFill>
                <a:latin typeface="Adobe Caslon Pro Bold" panose="0205070206050A020403" pitchFamily="18" charset="0"/>
              </a:rPr>
              <a:t> is in excess. Why was it not necessary to be exact when measuring the volume of </a:t>
            </a:r>
            <a:r>
              <a:rPr lang="en-CA" dirty="0" err="1">
                <a:solidFill>
                  <a:srgbClr val="002060"/>
                </a:solidFill>
                <a:latin typeface="Adobe Caslon Pro Bold" panose="0205070206050A020403" pitchFamily="18" charset="0"/>
              </a:rPr>
              <a:t>NaOH</a:t>
            </a:r>
            <a:r>
              <a:rPr lang="en-CA" dirty="0">
                <a:solidFill>
                  <a:srgbClr val="002060"/>
                </a:solidFill>
                <a:latin typeface="Adobe Caslon Pro Bold" panose="0205070206050A020403" pitchFamily="18" charset="0"/>
              </a:rPr>
              <a:t> but it was when measuring the volume of Cu(NO</a:t>
            </a:r>
            <a:r>
              <a:rPr lang="en-CA" baseline="-25000" dirty="0">
                <a:solidFill>
                  <a:srgbClr val="002060"/>
                </a:solidFill>
                <a:latin typeface="Adobe Caslon Pro Bold" panose="0205070206050A020403" pitchFamily="18" charset="0"/>
              </a:rPr>
              <a:t>3</a:t>
            </a:r>
            <a:r>
              <a:rPr lang="en-CA" dirty="0">
                <a:solidFill>
                  <a:srgbClr val="002060"/>
                </a:solidFill>
                <a:latin typeface="Adobe Caslon Pro Bold" panose="0205070206050A020403" pitchFamily="18" charset="0"/>
              </a:rPr>
              <a:t>)</a:t>
            </a:r>
            <a:r>
              <a:rPr lang="en-CA" baseline="-25000" dirty="0">
                <a:solidFill>
                  <a:srgbClr val="002060"/>
                </a:solidFill>
                <a:latin typeface="Adobe Caslon Pro Bold" panose="0205070206050A020403" pitchFamily="18" charset="0"/>
              </a:rPr>
              <a:t>2</a:t>
            </a:r>
            <a:r>
              <a:rPr lang="en-CA" dirty="0">
                <a:solidFill>
                  <a:srgbClr val="002060"/>
                </a:solidFill>
                <a:latin typeface="Adobe Caslon Pro Bold" panose="0205070206050A020403" pitchFamily="18" charset="0"/>
              </a:rPr>
              <a:t>?</a:t>
            </a:r>
          </a:p>
          <a:p>
            <a:pPr marL="0" lvl="0" indent="0">
              <a:buNone/>
            </a:pPr>
            <a:r>
              <a:rPr lang="en-CA" dirty="0" smtClean="0">
                <a:solidFill>
                  <a:srgbClr val="002060"/>
                </a:solidFill>
                <a:latin typeface="Adobe Caslon Pro Bold" panose="0205070206050A020403" pitchFamily="18" charset="0"/>
              </a:rPr>
              <a:t>4) Determine </a:t>
            </a:r>
            <a:r>
              <a:rPr lang="en-CA" dirty="0">
                <a:solidFill>
                  <a:srgbClr val="002060"/>
                </a:solidFill>
                <a:latin typeface="Adobe Caslon Pro Bold" panose="0205070206050A020403" pitchFamily="18" charset="0"/>
              </a:rPr>
              <a:t>the theoretical yield of precipitate and then calculate your percent yield and percent error.</a:t>
            </a:r>
          </a:p>
          <a:p>
            <a:pPr marL="0" lvl="0" indent="0">
              <a:buNone/>
            </a:pPr>
            <a:r>
              <a:rPr lang="en-CA" dirty="0" smtClean="0">
                <a:solidFill>
                  <a:srgbClr val="002060"/>
                </a:solidFill>
                <a:latin typeface="Adobe Caslon Pro Bold" panose="0205070206050A020403" pitchFamily="18" charset="0"/>
              </a:rPr>
              <a:t>5) Based </a:t>
            </a:r>
            <a:r>
              <a:rPr lang="en-CA" dirty="0">
                <a:solidFill>
                  <a:srgbClr val="002060"/>
                </a:solidFill>
                <a:latin typeface="Adobe Caslon Pro Bold" panose="0205070206050A020403" pitchFamily="18" charset="0"/>
              </a:rPr>
              <a:t>on your percent yield, discuss a source of error that is reasonable. </a:t>
            </a:r>
          </a:p>
          <a:p>
            <a:pPr marL="0" indent="0">
              <a:buNone/>
            </a:pPr>
            <a:endParaRPr lang="en-CA" dirty="0"/>
          </a:p>
        </p:txBody>
      </p:sp>
    </p:spTree>
    <p:extLst>
      <p:ext uri="{BB962C8B-B14F-4D97-AF65-F5344CB8AC3E}">
        <p14:creationId xmlns:p14="http://schemas.microsoft.com/office/powerpoint/2010/main" val="3515394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10062"/>
          </a:xfrm>
        </p:spPr>
        <p:txBody>
          <a:bodyPr>
            <a:normAutofit fontScale="90000"/>
          </a:bodyPr>
          <a:lstStyle/>
          <a:p>
            <a:endParaRPr lang="en-CA" dirty="0"/>
          </a:p>
        </p:txBody>
      </p:sp>
      <p:sp>
        <p:nvSpPr>
          <p:cNvPr id="3" name="Content Placeholder 2"/>
          <p:cNvSpPr>
            <a:spLocks noGrp="1"/>
          </p:cNvSpPr>
          <p:nvPr>
            <p:ph idx="1"/>
          </p:nvPr>
        </p:nvSpPr>
        <p:spPr>
          <a:xfrm>
            <a:off x="838200" y="365126"/>
            <a:ext cx="10515600" cy="5811837"/>
          </a:xfrm>
        </p:spPr>
        <p:txBody>
          <a:bodyPr/>
          <a:lstStyle/>
          <a:p>
            <a:pPr marL="0" indent="0">
              <a:buNone/>
            </a:pPr>
            <a:r>
              <a:rPr lang="en-CA" u="sng" dirty="0">
                <a:solidFill>
                  <a:srgbClr val="002060"/>
                </a:solidFill>
                <a:latin typeface="Adobe Caslon Pro Bold" panose="0205070206050A020403" pitchFamily="18" charset="0"/>
              </a:rPr>
              <a:t>Lab Write up</a:t>
            </a:r>
            <a:endParaRPr lang="en-CA" dirty="0">
              <a:solidFill>
                <a:srgbClr val="002060"/>
              </a:solidFill>
              <a:latin typeface="Adobe Caslon Pro Bold" panose="0205070206050A020403" pitchFamily="18" charset="0"/>
            </a:endParaRPr>
          </a:p>
          <a:p>
            <a:pPr marL="0" indent="0">
              <a:buNone/>
            </a:pPr>
            <a:r>
              <a:rPr lang="en-CA" dirty="0">
                <a:solidFill>
                  <a:srgbClr val="002060"/>
                </a:solidFill>
                <a:latin typeface="Adobe Caslon Pro Bold" panose="0205070206050A020403" pitchFamily="18" charset="0"/>
              </a:rPr>
              <a:t>This will be a formal lab write up. If you are unsure of what this should look like, check out </a:t>
            </a:r>
            <a:r>
              <a:rPr lang="en-CA" i="1" dirty="0">
                <a:solidFill>
                  <a:srgbClr val="002060"/>
                </a:solidFill>
                <a:latin typeface="Adobe Caslon Pro Bold" panose="0205070206050A020403" pitchFamily="18" charset="0"/>
              </a:rPr>
              <a:t>Science Lab Reports </a:t>
            </a:r>
            <a:r>
              <a:rPr lang="en-CA" dirty="0">
                <a:solidFill>
                  <a:srgbClr val="002060"/>
                </a:solidFill>
                <a:latin typeface="Adobe Caslon Pro Bold" panose="0205070206050A020403" pitchFamily="18" charset="0"/>
              </a:rPr>
              <a:t>on the Grade 11 website. Marks will be assigned for the format of the lab report, the observation table that you have created for your results, significant digits, units and how well you are communicating your answers. </a:t>
            </a:r>
          </a:p>
          <a:p>
            <a:endParaRPr lang="en-CA" dirty="0"/>
          </a:p>
        </p:txBody>
      </p:sp>
    </p:spTree>
    <p:extLst>
      <p:ext uri="{BB962C8B-B14F-4D97-AF65-F5344CB8AC3E}">
        <p14:creationId xmlns:p14="http://schemas.microsoft.com/office/powerpoint/2010/main" val="4692761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188</Words>
  <Application>Microsoft Office PowerPoint</Application>
  <PresentationFormat>Widescreen</PresentationFormat>
  <Paragraphs>18</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Adobe Caslon Pro Bold</vt:lpstr>
      <vt:lpstr>Arial</vt:lpstr>
      <vt:lpstr>Calibri</vt:lpstr>
      <vt:lpstr>Calibri Light</vt:lpstr>
      <vt:lpstr>Office Theme</vt:lpstr>
      <vt:lpstr>           Lab #6: Solution Chemistry </vt:lpstr>
      <vt:lpstr>PowerPoint Presentation</vt:lpstr>
      <vt:lpstr>PowerPoint Presentation</vt:lpstr>
      <vt:lpstr>PowerPoint Presentation</vt:lpstr>
    </vt:vector>
  </TitlesOfParts>
  <Company>HWDSB</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#7: Solution Chemistry</dc:title>
  <dc:creator>Darlene Wall [Staff]</dc:creator>
  <cp:lastModifiedBy>Ken Wall</cp:lastModifiedBy>
  <cp:revision>9</cp:revision>
  <dcterms:created xsi:type="dcterms:W3CDTF">2016-05-19T12:32:05Z</dcterms:created>
  <dcterms:modified xsi:type="dcterms:W3CDTF">2016-08-30T19:48:50Z</dcterms:modified>
</cp:coreProperties>
</file>