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2" r:id="rId5"/>
    <p:sldId id="263" r:id="rId6"/>
    <p:sldId id="261" r:id="rId7"/>
    <p:sldId id="264" r:id="rId8"/>
    <p:sldId id="267" r:id="rId9"/>
    <p:sldId id="270" r:id="rId10"/>
    <p:sldId id="273" r:id="rId11"/>
    <p:sldId id="272" r:id="rId12"/>
    <p:sldId id="274" r:id="rId13"/>
    <p:sldId id="275" r:id="rId14"/>
    <p:sldId id="277" r:id="rId15"/>
    <p:sldId id="278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2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9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46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1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8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8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8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3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4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7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4168-766E-4E7F-B53B-997987B51034}" type="datetimeFigureOut">
              <a:rPr lang="en-CA" smtClean="0"/>
              <a:t>30/08/2016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5780"/>
            <a:ext cx="9144000" cy="4503420"/>
          </a:xfrm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Introduction 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to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Solutions 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&amp;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Concentration</a:t>
            </a:r>
            <a:endParaRPr lang="en-CA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57850"/>
            <a:ext cx="9144000" cy="868680"/>
          </a:xfrm>
        </p:spPr>
        <p:txBody>
          <a:bodyPr/>
          <a:lstStyle/>
          <a:p>
            <a:r>
              <a:rPr lang="en-CA" dirty="0" smtClean="0"/>
              <a:t>May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0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 A 1.0 L saline solution contains 0.900 g of </a:t>
            </a:r>
          </a:p>
          <a:p>
            <a:pPr marL="0" indent="0">
              <a:buNone/>
            </a:pPr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NaCl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0910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i5.walmartimages.com/dfw/dce07b8c-22af/k2-_f0cc3d89-2f46-4623-b637-dbf6ef12f520.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1890713"/>
            <a:ext cx="4050665" cy="40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3.75 L container of typical household bleach contains 196.88 g of sodium hypochlorite,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NaOCl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028" name="Picture 4" descr="http://modernsurvivalblog.com/wp-content/uploads/2010/10/how-to-purify-water-with-blea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5910"/>
            <a:ext cx="311658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360 mL serving of coke contains 39 g of fructose,  C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12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" y="1825624"/>
            <a:ext cx="3061709" cy="4351338"/>
          </a:xfrm>
        </p:spPr>
      </p:pic>
    </p:spTree>
    <p:extLst>
      <p:ext uri="{BB962C8B-B14F-4D97-AF65-F5344CB8AC3E}">
        <p14:creationId xmlns:p14="http://schemas.microsoft.com/office/powerpoint/2010/main" val="14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360 mL serving of coke contains 39 g of fructose,  C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12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" y="1825624"/>
            <a:ext cx="3061709" cy="4351338"/>
          </a:xfrm>
        </p:spPr>
      </p:pic>
    </p:spTree>
    <p:extLst>
      <p:ext uri="{BB962C8B-B14F-4D97-AF65-F5344CB8AC3E}">
        <p14:creationId xmlns:p14="http://schemas.microsoft.com/office/powerpoint/2010/main" val="7971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11320529" cy="1325563"/>
          </a:xfrm>
        </p:spPr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Calculate the concentration for each reactant in Lab #5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 smtClean="0"/>
              <a:t>3.31 g of </a:t>
            </a:r>
            <a:r>
              <a:rPr lang="en-CA" sz="2800" dirty="0" err="1" smtClean="0"/>
              <a:t>Pb</a:t>
            </a:r>
            <a:r>
              <a:rPr lang="en-CA" sz="2800" dirty="0" smtClean="0"/>
              <a:t>(NO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)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in 100 mL</a:t>
            </a:r>
            <a:endParaRPr lang="en-CA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 smtClean="0"/>
              <a:t>1.66 g of KI in 100 mL</a:t>
            </a:r>
            <a:endParaRPr lang="en-CA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 descr="https://lh5.googleusercontent.com/-d1Qf2qUfIcs/TYhMbxI1nnI/AAAAAAAAABw/W086Q1YnLpY/s1600/menis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0" y="300672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-d1Qf2qUfIcs/TYhMbxI1nnI/AAAAAAAAABw/W086Q1YnLpY/s1600/menisc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69" y="3006726"/>
            <a:ext cx="3048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11320529" cy="132556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dobe Caslon Pro Bold" panose="0205070206050A020403" pitchFamily="18" charset="0"/>
              </a:rPr>
              <a:t>We used 5.00 mL of 0.100M </a:t>
            </a:r>
            <a:r>
              <a:rPr lang="en-CA" dirty="0" err="1" smtClean="0">
                <a:latin typeface="Adobe Caslon Pro Bold" panose="0205070206050A020403" pitchFamily="18" charset="0"/>
              </a:rPr>
              <a:t>Pb</a:t>
            </a:r>
            <a:r>
              <a:rPr lang="en-CA" dirty="0" smtClean="0">
                <a:latin typeface="Adobe Caslon Pro Bold" panose="0205070206050A020403" pitchFamily="18" charset="0"/>
              </a:rPr>
              <a:t>(NO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3</a:t>
            </a:r>
            <a:r>
              <a:rPr lang="en-CA" dirty="0" smtClean="0">
                <a:latin typeface="Adobe Caslon Pro Bold" panose="0205070206050A020403" pitchFamily="18" charset="0"/>
              </a:rPr>
              <a:t>)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and KI in Lab #5. Using this information, how many moles of each did we use?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 smtClean="0"/>
              <a:t>5.00 mL of 0.100M </a:t>
            </a:r>
            <a:r>
              <a:rPr lang="en-CA" sz="2800" dirty="0" err="1" smtClean="0"/>
              <a:t>Pb</a:t>
            </a:r>
            <a:r>
              <a:rPr lang="en-CA" sz="2800" dirty="0" smtClean="0"/>
              <a:t>(NO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)</a:t>
            </a:r>
            <a:r>
              <a:rPr lang="en-CA" sz="2800" baseline="-25000" dirty="0" smtClean="0"/>
              <a:t>2</a:t>
            </a:r>
            <a:endParaRPr lang="en-CA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smtClean="0"/>
              <a:t>5.00 mL of 0.100M KI</a:t>
            </a:r>
            <a:endParaRPr lang="en-CA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 descr="https://lh5.googleusercontent.com/-d1Qf2qUfIcs/TYhMbxI1nnI/AAAAAAAAABw/W086Q1YnLpY/s1600/menis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0" y="300672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-d1Qf2qUfIcs/TYhMbxI1nnI/AAAAAAAAABw/W086Q1YnLpY/s1600/menisc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69" y="3006726"/>
            <a:ext cx="3048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360 mL can of coke has a concentration of 0.00544 mol/L sodium ions.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How many grams of Na</a:t>
            </a:r>
            <a:r>
              <a:rPr lang="en-CA" sz="3600" baseline="30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+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are in the can?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" y="1825624"/>
            <a:ext cx="3061709" cy="4351338"/>
          </a:xfrm>
        </p:spPr>
      </p:pic>
    </p:spTree>
    <p:extLst>
      <p:ext uri="{BB962C8B-B14F-4D97-AF65-F5344CB8AC3E}">
        <p14:creationId xmlns:p14="http://schemas.microsoft.com/office/powerpoint/2010/main" val="1858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017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You are asked to make 150.00 mL of 0.500 mol/L nickel (II) chloride solution.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814" y="2105025"/>
            <a:ext cx="5791986" cy="469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How many grams of 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nickel (II) chloride </a:t>
            </a: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would you need to mass out?</a:t>
            </a:r>
          </a:p>
        </p:txBody>
      </p:sp>
      <p:pic>
        <p:nvPicPr>
          <p:cNvPr id="1026" name="Picture 2" descr="http://cdn.c.photoshelter.com/img-get/I0000s2WtHPF__M4/s/860/860/Fphoto-50190011A-2R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9" y="2105025"/>
            <a:ext cx="3413339" cy="42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Solutions</a:t>
            </a:r>
            <a:endParaRPr lang="en-CA" sz="4800" b="1" dirty="0">
              <a:solidFill>
                <a:srgbClr val="002060"/>
              </a:solidFill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Solute: </a:t>
            </a:r>
          </a:p>
          <a:p>
            <a:r>
              <a:rPr lang="en-C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the substance that gets dissolved</a:t>
            </a:r>
          </a:p>
          <a:p>
            <a:r>
              <a:rPr lang="en-C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</a:t>
            </a:r>
            <a:r>
              <a:rPr lang="en-C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an be solid, liquid or gas</a:t>
            </a:r>
          </a:p>
          <a:p>
            <a:pPr marL="0" indent="0">
              <a:buNone/>
            </a:pPr>
            <a:endParaRPr lang="en-CA" sz="4000" b="1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Solvent: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 </a:t>
            </a:r>
          </a:p>
          <a:p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the substance that does the dissolving</a:t>
            </a:r>
          </a:p>
          <a:p>
            <a:r>
              <a:rPr lang="en-C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an be solid, liquid or gas</a:t>
            </a:r>
          </a:p>
          <a:p>
            <a:r>
              <a:rPr lang="en-C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w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e will be using water as the solvent</a:t>
            </a:r>
            <a:endParaRPr lang="en-CA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CONCENTRATION:</a:t>
            </a:r>
            <a:endParaRPr lang="en-CA" sz="4800" b="1" dirty="0">
              <a:solidFill>
                <a:srgbClr val="002060"/>
              </a:solidFill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CA" sz="4000" b="1" dirty="0" smtClean="0"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CA" sz="4000" b="1" dirty="0"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Describes the amount of solute in a given volume of solution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40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Can be expressed as: percent, ppm or molar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3172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1) Percent: volume per volume (v/v)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3% v/v means: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 mL of H</a:t>
            </a:r>
            <a:r>
              <a:rPr lang="en-CA" sz="3600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sz="3600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2(l)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/ 100 mL hydrogen peroxide solution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183080"/>
            <a:ext cx="3175188" cy="5636428"/>
          </a:xfrm>
        </p:spPr>
      </p:pic>
    </p:spTree>
    <p:extLst>
      <p:ext uri="{BB962C8B-B14F-4D97-AF65-F5344CB8AC3E}">
        <p14:creationId xmlns:p14="http://schemas.microsoft.com/office/powerpoint/2010/main" val="2233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Percent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: 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mass 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 volume 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(m/v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% m/v means:</a:t>
            </a:r>
          </a:p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grams of milk fat/ 100 mL milk solution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411142"/>
            <a:ext cx="3166788" cy="5355418"/>
          </a:xfrm>
        </p:spPr>
      </p:pic>
    </p:spTree>
    <p:extLst>
      <p:ext uri="{BB962C8B-B14F-4D97-AF65-F5344CB8AC3E}">
        <p14:creationId xmlns:p14="http://schemas.microsoft.com/office/powerpoint/2010/main" val="12069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Percent: mass per mass (m/m)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Brass: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67% copper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33% zinc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102" name="Picture 6" descr="http://www.alcammetals.com/wp-content/uploads/Brass-Ba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3" y="1989221"/>
            <a:ext cx="5211960" cy="37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14 karat gold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600" dirty="0" smtClean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14 parts pure gold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10 parts other metals </a:t>
            </a:r>
            <a:r>
              <a:rPr lang="en-CA" sz="3600" u="sng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(copper, silver zinc)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24 </a:t>
            </a:r>
            <a:r>
              <a:rPr lang="en-CA" sz="3600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kt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6" name="Picture 2" descr="http://pics.goodoletom.com/082311AJ01DR/1314127568_14-Karat-Yellow-Gold-Ring-Lab-Opal-Size-7.75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134"/>
            <a:ext cx="5181600" cy="37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2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 Parts per million and parts per billion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3334" y="1825625"/>
            <a:ext cx="401046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Used when concentrations are very 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50 ppm calcium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=&gt; 50 drops of calcium for every 1000000 drops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6" y="1690687"/>
            <a:ext cx="6287144" cy="4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3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 MOLAR CONCENTRATION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6530" y="1825625"/>
            <a:ext cx="482727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This is the one used in chemistry.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Is the number of moles of solute in 1 L of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Units are mol/L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 = n/V</a:t>
            </a:r>
            <a:endParaRPr lang="en-CA" sz="3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Picture 4" descr="http://www.chemistryland.com/CHM151S/04-Solutions/liquids/ChemicalReagen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" y="1303020"/>
            <a:ext cx="593018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422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Caslon Pro Bold</vt:lpstr>
      <vt:lpstr>Aharoni</vt:lpstr>
      <vt:lpstr>Arial</vt:lpstr>
      <vt:lpstr>Calibri</vt:lpstr>
      <vt:lpstr>Calibri Light</vt:lpstr>
      <vt:lpstr>Wingdings</vt:lpstr>
      <vt:lpstr>Office Theme</vt:lpstr>
      <vt:lpstr>Introduction  to Solutions  &amp; Concentration</vt:lpstr>
      <vt:lpstr>Solutions</vt:lpstr>
      <vt:lpstr>CONCENTRATION:</vt:lpstr>
      <vt:lpstr>1) Percent: volume per volume (v/v)</vt:lpstr>
      <vt:lpstr>Percent: mass per volume (m/v)</vt:lpstr>
      <vt:lpstr>Percent: mass per mass (m/m)</vt:lpstr>
      <vt:lpstr>14 karat gold</vt:lpstr>
      <vt:lpstr>2) Parts per million and parts per billion</vt:lpstr>
      <vt:lpstr>3) MOLAR CONCENTRATION</vt:lpstr>
      <vt:lpstr>Calculate the molar concentration of the following solutions:</vt:lpstr>
      <vt:lpstr>Calculate the molar concentration of the following solutions:</vt:lpstr>
      <vt:lpstr>Calculate the molar concentration of the following solutions:</vt:lpstr>
      <vt:lpstr>Calculate the molar concentration of the following solutions:</vt:lpstr>
      <vt:lpstr>Calculate the concentration for each reactant in Lab #5</vt:lpstr>
      <vt:lpstr>We used 5.00 mL of 0.100M Pb(NO3)2 and KI in Lab #5. Using this information, how many moles of each did we use?</vt:lpstr>
      <vt:lpstr>A 360 mL can of coke has a concentration of 0.00544 mol/L sodium ions.</vt:lpstr>
      <vt:lpstr>You are asked to make 150.00 mL of 0.500 mol/L nickel (II) chloride solution. 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</dc:title>
  <dc:creator>Darlene Wall [Staff]</dc:creator>
  <cp:lastModifiedBy>Ken Wall</cp:lastModifiedBy>
  <cp:revision>59</cp:revision>
  <dcterms:created xsi:type="dcterms:W3CDTF">2015-05-11T16:23:28Z</dcterms:created>
  <dcterms:modified xsi:type="dcterms:W3CDTF">2016-08-30T16:30:10Z</dcterms:modified>
</cp:coreProperties>
</file>