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smtClean="0"/>
              <a:pPr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1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1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4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51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78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72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72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410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454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42" y="608692"/>
            <a:ext cx="7010107" cy="11629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6" y="2187121"/>
            <a:ext cx="8139793" cy="45320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78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6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04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98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42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02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51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61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7E0D914D-B099-4142-A885-11F276715148}" type="datetimeFigureOut">
              <a:rPr lang="en-US" smtClean="0"/>
              <a:t>11/29/2016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67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Berlin Sans FB Demi" panose="020E0802020502020306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Berlin Sans FB" panose="020E0602020502020306" pitchFamily="34" charset="0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Berlin Sans FB" panose="020E0602020502020306" pitchFamily="34" charset="0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Berlin Sans FB" panose="020E0602020502020306" pitchFamily="34" charset="0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Berlin Sans FB" panose="020E0602020502020306" pitchFamily="34" charset="0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Berlin Sans FB" panose="020E0602020502020306" pitchFamily="34" charset="0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Stoichiometry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4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our answer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problem we went from </a:t>
            </a:r>
            <a:r>
              <a:rPr lang="en-US" b="1" u="sng" dirty="0" err="1" smtClean="0"/>
              <a:t>mol</a:t>
            </a:r>
            <a:r>
              <a:rPr lang="en-US" b="1" u="sng" dirty="0" smtClean="0"/>
              <a:t> of H</a:t>
            </a:r>
            <a:r>
              <a:rPr lang="en-US" b="1" u="sng" baseline="-25000" dirty="0" smtClean="0"/>
              <a:t>2</a:t>
            </a:r>
            <a:r>
              <a:rPr lang="en-US" dirty="0" smtClean="0"/>
              <a:t> to </a:t>
            </a:r>
            <a:r>
              <a:rPr lang="en-US" b="1" u="sng" dirty="0" err="1" smtClean="0"/>
              <a:t>mol</a:t>
            </a:r>
            <a:r>
              <a:rPr lang="en-US" b="1" u="sng" dirty="0" smtClean="0"/>
              <a:t> of H</a:t>
            </a:r>
            <a:r>
              <a:rPr lang="en-US" b="1" u="sng" baseline="-25000" dirty="0" smtClean="0"/>
              <a:t>2</a:t>
            </a:r>
            <a:r>
              <a:rPr lang="en-US" b="1" u="sng" dirty="0" smtClean="0"/>
              <a:t>O</a:t>
            </a:r>
            <a:endParaRPr lang="en-US" dirty="0" smtClean="0"/>
          </a:p>
          <a:p>
            <a:r>
              <a:rPr lang="en-US" dirty="0" smtClean="0"/>
              <a:t>This type of problem is called a </a:t>
            </a:r>
            <a:r>
              <a:rPr lang="en-US" b="1" u="sng" dirty="0" smtClean="0"/>
              <a:t>mole-mole</a:t>
            </a:r>
            <a:r>
              <a:rPr lang="en-US" dirty="0" smtClean="0"/>
              <a:t> stoichiometry problem</a:t>
            </a:r>
          </a:p>
          <a:p>
            <a:r>
              <a:rPr lang="en-US" dirty="0" smtClean="0"/>
              <a:t>You found that if you have 5.0 </a:t>
            </a:r>
            <a:r>
              <a:rPr lang="en-US" dirty="0" err="1" smtClean="0"/>
              <a:t>mol</a:t>
            </a:r>
            <a:r>
              <a:rPr lang="en-US" dirty="0" smtClean="0"/>
              <a:t> of H</a:t>
            </a:r>
            <a:r>
              <a:rPr lang="en-US" baseline="-25000" dirty="0" smtClean="0"/>
              <a:t>2</a:t>
            </a:r>
            <a:r>
              <a:rPr lang="en-US" dirty="0" smtClean="0"/>
              <a:t> that you can make 5.0 moles of water (assuming you have enough O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This 5.0 moles of H</a:t>
            </a:r>
            <a:r>
              <a:rPr lang="en-US" baseline="-25000" dirty="0" smtClean="0"/>
              <a:t>2</a:t>
            </a:r>
            <a:r>
              <a:rPr lang="en-US" dirty="0" smtClean="0"/>
              <a:t>O is the </a:t>
            </a:r>
            <a:r>
              <a:rPr lang="en-US" b="1" u="sng" dirty="0" smtClean="0"/>
              <a:t>theoretical</a:t>
            </a:r>
            <a:r>
              <a:rPr lang="en-US" dirty="0" smtClean="0"/>
              <a:t> amount of water that would be made under ideal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63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le Ratio Brid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4" y="0"/>
            <a:ext cx="88750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1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is stoichiometry?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Stoichiometry is the quantitative study of </a:t>
            </a:r>
            <a:r>
              <a:rPr lang="en-US" b="1" u="sng" dirty="0" smtClean="0"/>
              <a:t>amounts</a:t>
            </a:r>
            <a:r>
              <a:rPr lang="en-US" dirty="0" smtClean="0"/>
              <a:t> of </a:t>
            </a:r>
            <a:r>
              <a:rPr lang="en-US" b="1" u="sng" dirty="0" smtClean="0"/>
              <a:t>reactants used</a:t>
            </a:r>
            <a:r>
              <a:rPr lang="en-US" dirty="0" smtClean="0"/>
              <a:t> and </a:t>
            </a:r>
            <a:r>
              <a:rPr lang="en-US" b="1" u="sng" dirty="0" smtClean="0"/>
              <a:t>products formed</a:t>
            </a:r>
            <a:r>
              <a:rPr lang="en-US" dirty="0" smtClean="0"/>
              <a:t> in a chemical reaction</a:t>
            </a:r>
          </a:p>
          <a:p>
            <a:pPr lvl="1"/>
            <a:r>
              <a:rPr lang="en-US" dirty="0" smtClean="0"/>
              <a:t>Simplified: I want to make a peanut butter sandwich I have:</a:t>
            </a:r>
          </a:p>
          <a:p>
            <a:pPr lvl="2"/>
            <a:r>
              <a:rPr lang="en-US" dirty="0" smtClean="0"/>
              <a:t>2 pieces of bread</a:t>
            </a:r>
          </a:p>
          <a:p>
            <a:pPr lvl="2"/>
            <a:r>
              <a:rPr lang="en-US" dirty="0" smtClean="0"/>
              <a:t>1 jar of peanut butter</a:t>
            </a:r>
          </a:p>
          <a:p>
            <a:pPr lvl="1"/>
            <a:r>
              <a:rPr lang="en-US" dirty="0" smtClean="0"/>
              <a:t>How many sandwiches can I make?</a:t>
            </a:r>
          </a:p>
          <a:p>
            <a:pPr lvl="2"/>
            <a:r>
              <a:rPr lang="en-US" dirty="0" smtClean="0"/>
              <a:t>2 bread + 1 jar PB </a:t>
            </a:r>
            <a:r>
              <a:rPr lang="en-US" dirty="0" smtClean="0">
                <a:sym typeface="Wingdings" panose="05000000000000000000" pitchFamily="2" charset="2"/>
              </a:rPr>
              <a:t> 1 PB sandwich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Stoichiometry is based on the </a:t>
            </a:r>
            <a:r>
              <a:rPr lang="en-US" b="1" u="sng" dirty="0" smtClean="0">
                <a:sym typeface="Wingdings" panose="05000000000000000000" pitchFamily="2" charset="2"/>
              </a:rPr>
              <a:t>law of conservation of mass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22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coefficients again?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Coefficients are the big numbers in </a:t>
            </a:r>
            <a:r>
              <a:rPr lang="en-US" b="1" u="sng" dirty="0" smtClean="0"/>
              <a:t>front</a:t>
            </a:r>
            <a:r>
              <a:rPr lang="en-US" dirty="0" smtClean="0"/>
              <a:t> of a compound</a:t>
            </a:r>
          </a:p>
          <a:p>
            <a:pPr lvl="1"/>
            <a:r>
              <a:rPr lang="en-US" dirty="0" smtClean="0"/>
              <a:t>Example: 4 </a:t>
            </a:r>
            <a:r>
              <a:rPr lang="en-US" dirty="0" err="1" smtClean="0"/>
              <a:t>MgO</a:t>
            </a:r>
            <a:endParaRPr lang="en-US" dirty="0" smtClean="0"/>
          </a:p>
          <a:p>
            <a:r>
              <a:rPr lang="en-US" dirty="0" err="1" smtClean="0"/>
              <a:t>Coefficiencts</a:t>
            </a:r>
            <a:r>
              <a:rPr lang="en-US" dirty="0" smtClean="0"/>
              <a:t> = </a:t>
            </a:r>
            <a:r>
              <a:rPr lang="en-US" b="1" u="sng" dirty="0" smtClean="0"/>
              <a:t># of moles</a:t>
            </a:r>
            <a:r>
              <a:rPr lang="en-US" dirty="0" smtClean="0"/>
              <a:t> for the compound</a:t>
            </a:r>
          </a:p>
          <a:p>
            <a:r>
              <a:rPr lang="en-US" dirty="0" smtClean="0"/>
              <a:t>2 H</a:t>
            </a:r>
            <a:r>
              <a:rPr lang="en-US" baseline="-25000" dirty="0" smtClean="0"/>
              <a:t>2</a:t>
            </a:r>
            <a:r>
              <a:rPr lang="en-US" dirty="0" smtClean="0"/>
              <a:t> + 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2 H</a:t>
            </a:r>
            <a:r>
              <a:rPr lang="en-US" baseline="-25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O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2 Moles H</a:t>
            </a:r>
            <a:r>
              <a:rPr lang="en-US" baseline="-25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, 1 Mole O</a:t>
            </a:r>
            <a:r>
              <a:rPr lang="en-US" baseline="-25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 makes 2 Moles H</a:t>
            </a:r>
            <a:r>
              <a:rPr lang="en-US" baseline="-25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1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the equation for iron metal reacting with oxygen gas to produce iron (III) oxide.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Indicate the number of moles of each reactant and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5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mole ratio?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mole ratio is a ratio between the number of moles of any two substances in a </a:t>
            </a:r>
            <a:r>
              <a:rPr lang="en-US" b="1" u="sng" dirty="0" smtClean="0"/>
              <a:t>balanced chemical equation</a:t>
            </a:r>
            <a:endParaRPr lang="en-US" dirty="0" smtClean="0"/>
          </a:p>
          <a:p>
            <a:r>
              <a:rPr lang="en-US" dirty="0" smtClean="0"/>
              <a:t>The ratio can be between</a:t>
            </a:r>
          </a:p>
          <a:p>
            <a:pPr lvl="1"/>
            <a:r>
              <a:rPr lang="en-US" dirty="0" smtClean="0"/>
              <a:t>Two reactants</a:t>
            </a:r>
          </a:p>
          <a:p>
            <a:pPr lvl="1"/>
            <a:r>
              <a:rPr lang="en-US" dirty="0" smtClean="0"/>
              <a:t>Two products</a:t>
            </a:r>
          </a:p>
          <a:p>
            <a:pPr lvl="1"/>
            <a:r>
              <a:rPr lang="en-US" dirty="0" smtClean="0"/>
              <a:t>One reactant and one product</a:t>
            </a:r>
          </a:p>
          <a:p>
            <a:r>
              <a:rPr lang="en-US" dirty="0" smtClean="0"/>
              <a:t>Mole ratios are written as </a:t>
            </a:r>
            <a:r>
              <a:rPr lang="en-US" b="1" u="sng" dirty="0" smtClean="0"/>
              <a:t>fractions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7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Fe + 3 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2 Fe</a:t>
            </a:r>
            <a:r>
              <a:rPr lang="en-US" baseline="-25000" dirty="0" smtClean="0">
                <a:sym typeface="Wingdings" panose="05000000000000000000" pitchFamily="2" charset="2"/>
              </a:rPr>
              <a:t>2</a:t>
            </a:r>
            <a:r>
              <a:rPr lang="en-US" dirty="0" smtClean="0">
                <a:sym typeface="Wingdings" panose="05000000000000000000" pitchFamily="2" charset="2"/>
              </a:rPr>
              <a:t>O</a:t>
            </a:r>
            <a:r>
              <a:rPr lang="en-US" baseline="-25000" dirty="0" smtClean="0">
                <a:sym typeface="Wingdings" panose="05000000000000000000" pitchFamily="2" charset="2"/>
              </a:rPr>
              <a:t>3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What is the mole ratio between iron and iron (III) oxide?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What is the mole ratio between iron (III) oxide and oxygen gas?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use mole ratios?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u="sng" dirty="0" smtClean="0"/>
              <a:t>mole ratio</a:t>
            </a:r>
            <a:r>
              <a:rPr lang="en-US" dirty="0" smtClean="0"/>
              <a:t> acts as a </a:t>
            </a:r>
            <a:r>
              <a:rPr lang="en-US" b="1" u="sng" dirty="0" smtClean="0"/>
              <a:t>bridge</a:t>
            </a:r>
            <a:endParaRPr lang="en-US" dirty="0" smtClean="0"/>
          </a:p>
          <a:p>
            <a:r>
              <a:rPr lang="en-US" dirty="0" smtClean="0"/>
              <a:t>It helps you get from the </a:t>
            </a:r>
            <a:r>
              <a:rPr lang="en-US" b="1" u="sng" dirty="0" smtClean="0"/>
              <a:t>GIVEN</a:t>
            </a:r>
            <a:r>
              <a:rPr lang="en-US" dirty="0" smtClean="0"/>
              <a:t> unit and substance in the problem across to the </a:t>
            </a:r>
            <a:r>
              <a:rPr lang="en-US" b="1" u="sng" dirty="0" smtClean="0"/>
              <a:t>NEEDED</a:t>
            </a:r>
            <a:r>
              <a:rPr lang="en-US" dirty="0" smtClean="0"/>
              <a:t> unit and substance you are finding</a:t>
            </a:r>
          </a:p>
          <a:p>
            <a:r>
              <a:rPr lang="en-US" b="1" dirty="0" smtClean="0"/>
              <a:t>Whenever you go from one substance to another, you must </a:t>
            </a:r>
            <a:r>
              <a:rPr lang="en-US" b="1" i="1" u="sng" dirty="0" smtClean="0"/>
              <a:t>always</a:t>
            </a:r>
            <a:r>
              <a:rPr lang="en-US" b="1" dirty="0" smtClean="0"/>
              <a:t> use a mole ratio!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057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Hydrogen gas reacts with oxygen gas to produce water. How many </a:t>
            </a:r>
            <a:r>
              <a:rPr lang="en-US" u="sng" dirty="0" smtClean="0"/>
              <a:t>moles of water</a:t>
            </a:r>
            <a:r>
              <a:rPr lang="en-US" dirty="0" smtClean="0"/>
              <a:t> will be made from the reaction of 5.0 moles of hydrogen gas with oxygen gas?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Write a balanced chemical equation.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What do you NEED? What are you GIVEN?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7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Start with what you are given – given #, unit, substance. </a:t>
            </a:r>
            <a:r>
              <a:rPr lang="en-US" i="1" dirty="0" smtClean="0"/>
              <a:t>Go with what you know!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Remember – to get from one substance to a different substance you </a:t>
            </a:r>
            <a:r>
              <a:rPr lang="en-US" i="1" dirty="0" smtClean="0"/>
              <a:t>must</a:t>
            </a:r>
            <a:r>
              <a:rPr lang="en-US" dirty="0" smtClean="0"/>
              <a:t> cross the mole bridge and use a mole ratio!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93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</TotalTime>
  <Words>450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Berlin Sans FB</vt:lpstr>
      <vt:lpstr>Berlin Sans FB Demi</vt:lpstr>
      <vt:lpstr>Century Gothic</vt:lpstr>
      <vt:lpstr>Wingdings</vt:lpstr>
      <vt:lpstr>Wingdings 3</vt:lpstr>
      <vt:lpstr>Ion Boardroom</vt:lpstr>
      <vt:lpstr>Introduction to Stoichiometry</vt:lpstr>
      <vt:lpstr>What is stoichiometry?</vt:lpstr>
      <vt:lpstr>What are coefficients again?</vt:lpstr>
      <vt:lpstr>Practice</vt:lpstr>
      <vt:lpstr>What is a mole ratio?</vt:lpstr>
      <vt:lpstr>Practice</vt:lpstr>
      <vt:lpstr>How do we use mole ratios?</vt:lpstr>
      <vt:lpstr>Practice</vt:lpstr>
      <vt:lpstr>Practice</vt:lpstr>
      <vt:lpstr>What does our answer mean?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Stoichiometry</dc:title>
  <dc:creator>Heidi Cooley</dc:creator>
  <cp:lastModifiedBy>Darlene Wall [Staff]</cp:lastModifiedBy>
  <cp:revision>4</cp:revision>
  <dcterms:created xsi:type="dcterms:W3CDTF">2016-01-22T00:04:17Z</dcterms:created>
  <dcterms:modified xsi:type="dcterms:W3CDTF">2016-11-29T18:38:02Z</dcterms:modified>
</cp:coreProperties>
</file>