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71" r:id="rId14"/>
    <p:sldId id="269" r:id="rId15"/>
    <p:sldId id="270" r:id="rId16"/>
    <p:sldId id="272" r:id="rId17"/>
    <p:sldId id="268" r:id="rId18"/>
    <p:sldId id="273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0113-C243-4572-A97E-0579131C433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6D443-89A9-4C0B-B7F6-E7F1EED461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9556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0113-C243-4572-A97E-0579131C433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6D443-89A9-4C0B-B7F6-E7F1EED461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3003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0113-C243-4572-A97E-0579131C433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6D443-89A9-4C0B-B7F6-E7F1EED461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140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0113-C243-4572-A97E-0579131C433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6D443-89A9-4C0B-B7F6-E7F1EED461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7557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0113-C243-4572-A97E-0579131C433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6D443-89A9-4C0B-B7F6-E7F1EED461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9481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0113-C243-4572-A97E-0579131C433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6D443-89A9-4C0B-B7F6-E7F1EED461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0096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0113-C243-4572-A97E-0579131C433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6D443-89A9-4C0B-B7F6-E7F1EED461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755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0113-C243-4572-A97E-0579131C433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6D443-89A9-4C0B-B7F6-E7F1EED461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944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0113-C243-4572-A97E-0579131C433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6D443-89A9-4C0B-B7F6-E7F1EED461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7369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0113-C243-4572-A97E-0579131C433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6D443-89A9-4C0B-B7F6-E7F1EED461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9021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D0113-C243-4572-A97E-0579131C433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6D443-89A9-4C0B-B7F6-E7F1EED461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6425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D0113-C243-4572-A97E-0579131C4334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6D443-89A9-4C0B-B7F6-E7F1EED461E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261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1942"/>
            <a:ext cx="10515600" cy="124272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9246" y="489398"/>
            <a:ext cx="5491766" cy="61174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CA" sz="9600" dirty="0">
                <a:solidFill>
                  <a:srgbClr val="FFFF00"/>
                </a:solidFill>
                <a:latin typeface="Cooper Black" panose="0208090404030B020404" pitchFamily="18" charset="0"/>
                <a:ea typeface="+mj-ea"/>
                <a:cs typeface="+mj-cs"/>
              </a:rPr>
              <a:t>Acids</a:t>
            </a:r>
            <a:r>
              <a:rPr lang="en-CA" sz="9600" dirty="0">
                <a:solidFill>
                  <a:prstClr val="black"/>
                </a:solidFill>
                <a:latin typeface="Cooper Black" panose="0208090404030B020404" pitchFamily="18" charset="0"/>
                <a:ea typeface="+mj-ea"/>
                <a:cs typeface="+mj-cs"/>
              </a:rPr>
              <a:t> </a:t>
            </a:r>
            <a:endParaRPr lang="en-CA" sz="9600" dirty="0" smtClean="0">
              <a:solidFill>
                <a:prstClr val="black"/>
              </a:solidFill>
              <a:latin typeface="Cooper Black" panose="0208090404030B020404" pitchFamily="18" charset="0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en-CA" sz="8000" dirty="0" smtClean="0">
                <a:solidFill>
                  <a:schemeClr val="bg2">
                    <a:lumMod val="50000"/>
                  </a:schemeClr>
                </a:solidFill>
                <a:latin typeface="Cooper Black" panose="0208090404030B020404" pitchFamily="18" charset="0"/>
                <a:ea typeface="+mj-ea"/>
                <a:cs typeface="+mj-cs"/>
              </a:rPr>
              <a:t>and</a:t>
            </a:r>
            <a:r>
              <a:rPr lang="en-CA" sz="8000" dirty="0" smtClean="0">
                <a:solidFill>
                  <a:prstClr val="black"/>
                </a:solidFill>
                <a:latin typeface="Cooper Black" panose="0208090404030B020404" pitchFamily="18" charset="0"/>
                <a:ea typeface="+mj-ea"/>
                <a:cs typeface="+mj-cs"/>
              </a:rPr>
              <a:t> </a:t>
            </a:r>
          </a:p>
          <a:p>
            <a:pPr marL="0" indent="0" algn="ctr">
              <a:buNone/>
            </a:pPr>
            <a:r>
              <a:rPr lang="en-CA" sz="9600" dirty="0" smtClean="0">
                <a:solidFill>
                  <a:srgbClr val="0070C0"/>
                </a:solidFill>
                <a:latin typeface="Cooper Black" panose="0208090404030B020404" pitchFamily="18" charset="0"/>
                <a:ea typeface="+mj-ea"/>
                <a:cs typeface="+mj-cs"/>
              </a:rPr>
              <a:t>Bases</a:t>
            </a:r>
          </a:p>
          <a:p>
            <a:pPr marL="0" indent="0" algn="ctr">
              <a:buNone/>
            </a:pPr>
            <a:endParaRPr lang="en-CA" sz="1400" dirty="0" smtClean="0">
              <a:solidFill>
                <a:prstClr val="black"/>
              </a:solidFill>
              <a:latin typeface="Cooper Black" panose="0208090404030B020404" pitchFamily="18" charset="0"/>
              <a:ea typeface="+mj-ea"/>
              <a:cs typeface="+mj-cs"/>
            </a:endParaRPr>
          </a:p>
          <a:p>
            <a:pPr marL="0" indent="0" algn="ctr">
              <a:buNone/>
            </a:pPr>
            <a:endParaRPr lang="en-CA" sz="1400" dirty="0">
              <a:solidFill>
                <a:prstClr val="black"/>
              </a:solidFill>
              <a:latin typeface="Cooper Black" panose="0208090404030B020404" pitchFamily="18" charset="0"/>
              <a:ea typeface="+mj-ea"/>
              <a:cs typeface="+mj-cs"/>
            </a:endParaRPr>
          </a:p>
          <a:p>
            <a:pPr marL="0" indent="0" algn="ctr">
              <a:buNone/>
            </a:pPr>
            <a:endParaRPr lang="en-CA" sz="1400" dirty="0" smtClean="0">
              <a:solidFill>
                <a:prstClr val="black"/>
              </a:solidFill>
              <a:latin typeface="Cooper Black" panose="0208090404030B020404" pitchFamily="18" charset="0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en-CA" sz="1400" dirty="0" smtClean="0">
                <a:solidFill>
                  <a:prstClr val="black"/>
                </a:solidFill>
                <a:latin typeface="Cooper Black" panose="0208090404030B020404" pitchFamily="18" charset="0"/>
                <a:ea typeface="+mj-ea"/>
                <a:cs typeface="+mj-cs"/>
              </a:rPr>
              <a:t>November 2015</a:t>
            </a:r>
            <a:endParaRPr lang="en-CA" sz="14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81801" y="296214"/>
            <a:ext cx="4950853" cy="6416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97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Calculating pH from % ionization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b="1" dirty="0" smtClean="0"/>
              <a:t>A 0.10M HF solution is 3.1% ionized. What is the pH of the solution?</a:t>
            </a:r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180352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Calculating pH from % ionization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b="1" dirty="0" smtClean="0"/>
              <a:t>A 0.20M HNO</a:t>
            </a:r>
            <a:r>
              <a:rPr lang="en-CA" sz="3200" b="1" baseline="-25000" dirty="0" smtClean="0"/>
              <a:t>2</a:t>
            </a:r>
            <a:r>
              <a:rPr lang="en-CA" sz="3200" b="1" dirty="0" smtClean="0"/>
              <a:t> solution is 4.3% ionized. What is the pH of the solution?</a:t>
            </a:r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108368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5641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Weak Acids and ICE: starting with </a:t>
            </a:r>
            <a:r>
              <a:rPr lang="en-CA" dirty="0" err="1" smtClean="0">
                <a:latin typeface="Cooper Black" panose="0208090404030B020404" pitchFamily="18" charset="0"/>
              </a:rPr>
              <a:t>K</a:t>
            </a:r>
            <a:r>
              <a:rPr lang="en-CA" baseline="-25000" dirty="0" err="1" smtClean="0">
                <a:latin typeface="Cooper Black" panose="0208090404030B020404" pitchFamily="18" charset="0"/>
              </a:rPr>
              <a:t>a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0766"/>
            <a:ext cx="10515600" cy="4876197"/>
          </a:xfrm>
        </p:spPr>
        <p:txBody>
          <a:bodyPr/>
          <a:lstStyle/>
          <a:p>
            <a:pPr marL="0" indent="0">
              <a:buNone/>
            </a:pPr>
            <a:r>
              <a:rPr lang="en-CA" sz="3200" b="1" dirty="0" smtClean="0"/>
              <a:t>Lactic acid is a weak acid.</a:t>
            </a:r>
          </a:p>
          <a:p>
            <a:pPr marL="0" indent="0">
              <a:buNone/>
            </a:pPr>
            <a:r>
              <a:rPr lang="en-CA" sz="3200" b="1" dirty="0" smtClean="0"/>
              <a:t>Look up the ionization constant for lactic acid (</a:t>
            </a:r>
            <a:r>
              <a:rPr lang="en-CA" sz="3200" b="1" dirty="0" err="1" smtClean="0"/>
              <a:t>K</a:t>
            </a:r>
            <a:r>
              <a:rPr lang="en-CA" sz="3200" b="1" baseline="-25000" dirty="0" err="1" smtClean="0"/>
              <a:t>a</a:t>
            </a:r>
            <a:r>
              <a:rPr lang="en-CA" sz="3200" b="1" dirty="0" smtClean="0"/>
              <a:t>)?</a:t>
            </a:r>
          </a:p>
          <a:p>
            <a:pPr marL="0" indent="0">
              <a:buNone/>
            </a:pPr>
            <a:r>
              <a:rPr lang="en-CA" sz="3200" b="1" dirty="0" smtClean="0"/>
              <a:t>Write the ionization reaction for lactic acid</a:t>
            </a:r>
          </a:p>
          <a:p>
            <a:pPr marL="0" indent="0">
              <a:buNone/>
            </a:pPr>
            <a:r>
              <a:rPr lang="en-CA" sz="3200" b="1" dirty="0" smtClean="0"/>
              <a:t>The concentration of lactic acid is 0.050M. What is the pH of the solution of lactic acid BEFORE it begins to ionize?</a:t>
            </a:r>
          </a:p>
          <a:p>
            <a:pPr marL="0" indent="0">
              <a:buNone/>
            </a:pPr>
            <a:r>
              <a:rPr lang="en-CA" sz="3200" b="1" dirty="0" smtClean="0"/>
              <a:t>Create an ICE chart that reflects the ionization of lactic acid.</a:t>
            </a:r>
          </a:p>
          <a:p>
            <a:pPr marL="0" indent="0">
              <a:buNone/>
            </a:pPr>
            <a:r>
              <a:rPr lang="en-CA" sz="3200" b="1" dirty="0" smtClean="0"/>
              <a:t>What is: a) the percent ionization of lactic acid?</a:t>
            </a:r>
          </a:p>
          <a:p>
            <a:pPr marL="0" indent="0">
              <a:buNone/>
            </a:pPr>
            <a:r>
              <a:rPr lang="en-CA" sz="3200" b="1" dirty="0"/>
              <a:t> </a:t>
            </a:r>
            <a:r>
              <a:rPr lang="en-CA" sz="3200" b="1" dirty="0" smtClean="0"/>
              <a:t>                b) the pH of the lactic acid solution?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57722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5641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Weak Acids and ICE: starting with </a:t>
            </a:r>
            <a:r>
              <a:rPr lang="en-CA" dirty="0" err="1" smtClean="0">
                <a:latin typeface="Cooper Black" panose="0208090404030B020404" pitchFamily="18" charset="0"/>
              </a:rPr>
              <a:t>K</a:t>
            </a:r>
            <a:r>
              <a:rPr lang="en-CA" baseline="-25000" dirty="0" err="1" smtClean="0">
                <a:latin typeface="Cooper Black" panose="0208090404030B020404" pitchFamily="18" charset="0"/>
              </a:rPr>
              <a:t>a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0766"/>
            <a:ext cx="10515600" cy="4876197"/>
          </a:xfrm>
        </p:spPr>
        <p:txBody>
          <a:bodyPr/>
          <a:lstStyle/>
          <a:p>
            <a:pPr marL="0" indent="0">
              <a:buNone/>
            </a:pPr>
            <a:r>
              <a:rPr lang="en-CA" sz="3200" b="1" dirty="0" smtClean="0"/>
              <a:t>What is: </a:t>
            </a:r>
          </a:p>
          <a:p>
            <a:pPr marL="0" indent="0">
              <a:buNone/>
            </a:pPr>
            <a:r>
              <a:rPr lang="en-CA" sz="3200" b="1" dirty="0" smtClean="0"/>
              <a:t>a) the percent ionization of 0.010M hydrocyanic acid, HCN?</a:t>
            </a:r>
          </a:p>
          <a:p>
            <a:pPr marL="0" indent="0">
              <a:buNone/>
            </a:pPr>
            <a:r>
              <a:rPr lang="en-CA" sz="3200" b="1" dirty="0" smtClean="0"/>
              <a:t>b) the pH of 0.010M HCN?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18311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>
                <a:latin typeface="Cooper Black" panose="0208090404030B020404" pitchFamily="18" charset="0"/>
              </a:rPr>
              <a:t>Weak Acids and ICE: </a:t>
            </a:r>
            <a:r>
              <a:rPr lang="en-CA" dirty="0" smtClean="0">
                <a:latin typeface="Cooper Black" panose="0208090404030B020404" pitchFamily="18" charset="0"/>
              </a:rPr>
              <a:t>starting with % ionization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b="1" dirty="0" smtClean="0"/>
              <a:t>1.3% of 0.10M acetic acid is ionized. What is the a) </a:t>
            </a:r>
            <a:r>
              <a:rPr lang="en-CA" sz="3200" b="1" dirty="0" err="1" smtClean="0"/>
              <a:t>K</a:t>
            </a:r>
            <a:r>
              <a:rPr lang="en-CA" sz="3200" b="1" baseline="-25000" dirty="0" err="1" smtClean="0"/>
              <a:t>a</a:t>
            </a:r>
            <a:r>
              <a:rPr lang="en-CA" sz="3200" b="1" dirty="0" smtClean="0"/>
              <a:t>, b) pH of the acetic acid? </a:t>
            </a:r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284998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Cooper Black" panose="0208090404030B020404" pitchFamily="18" charset="0"/>
              </a:rPr>
              <a:t>Weak Acids and ICE: </a:t>
            </a:r>
            <a:r>
              <a:rPr lang="en-CA" dirty="0" smtClean="0">
                <a:latin typeface="Cooper Black" panose="0208090404030B020404" pitchFamily="18" charset="0"/>
              </a:rPr>
              <a:t>starting with pH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b="1" dirty="0" smtClean="0"/>
              <a:t>The pH of 0.10M </a:t>
            </a:r>
            <a:r>
              <a:rPr lang="en-CA" sz="3200" b="1" dirty="0" err="1" smtClean="0"/>
              <a:t>methanoic</a:t>
            </a:r>
            <a:r>
              <a:rPr lang="en-CA" sz="3200" b="1" dirty="0" smtClean="0"/>
              <a:t> acid, HCO</a:t>
            </a:r>
            <a:r>
              <a:rPr lang="en-CA" sz="3200" b="1" baseline="-25000" dirty="0" smtClean="0"/>
              <a:t>2</a:t>
            </a:r>
            <a:r>
              <a:rPr lang="en-CA" sz="3200" b="1" dirty="0" smtClean="0"/>
              <a:t>H, is 2.4. what is its </a:t>
            </a:r>
            <a:r>
              <a:rPr lang="en-CA" sz="3200" b="1" dirty="0" err="1" smtClean="0"/>
              <a:t>K</a:t>
            </a:r>
            <a:r>
              <a:rPr lang="en-CA" sz="3200" b="1" baseline="-25000" dirty="0" err="1" smtClean="0"/>
              <a:t>a</a:t>
            </a:r>
            <a:r>
              <a:rPr lang="en-CA" sz="3200" b="1" dirty="0" smtClean="0"/>
              <a:t> and %</a:t>
            </a:r>
            <a:r>
              <a:rPr lang="en-CA" sz="3200" b="1" dirty="0"/>
              <a:t> </a:t>
            </a:r>
            <a:r>
              <a:rPr lang="en-CA" sz="3200" b="1" dirty="0" smtClean="0"/>
              <a:t>ionization?</a:t>
            </a:r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381218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Cooper Black" panose="0208090404030B020404" pitchFamily="18" charset="0"/>
              </a:rPr>
              <a:t>Weak Acids and ICE: </a:t>
            </a:r>
            <a:r>
              <a:rPr lang="en-CA" dirty="0" smtClean="0">
                <a:latin typeface="Cooper Black" panose="0208090404030B020404" pitchFamily="18" charset="0"/>
              </a:rPr>
              <a:t>starting with pH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b="1" dirty="0" smtClean="0"/>
              <a:t>The pH of 0.50M benzoic acid, HC</a:t>
            </a:r>
            <a:r>
              <a:rPr lang="en-CA" sz="3200" b="1" baseline="-25000" dirty="0" smtClean="0"/>
              <a:t>7</a:t>
            </a:r>
            <a:r>
              <a:rPr lang="en-CA" sz="3200" b="1" dirty="0" smtClean="0"/>
              <a:t>H</a:t>
            </a:r>
            <a:r>
              <a:rPr lang="en-CA" sz="3200" b="1" baseline="-25000" dirty="0" smtClean="0"/>
              <a:t>5</a:t>
            </a:r>
            <a:r>
              <a:rPr lang="en-CA" sz="3200" b="1" dirty="0" smtClean="0"/>
              <a:t>O</a:t>
            </a:r>
            <a:r>
              <a:rPr lang="en-CA" sz="3200" b="1" baseline="-25000" dirty="0" smtClean="0"/>
              <a:t>2</a:t>
            </a:r>
            <a:r>
              <a:rPr lang="en-CA" sz="3200" b="1" dirty="0" smtClean="0"/>
              <a:t>, is 2.2. what is its </a:t>
            </a:r>
            <a:r>
              <a:rPr lang="en-CA" sz="3200" b="1" dirty="0" err="1" smtClean="0"/>
              <a:t>K</a:t>
            </a:r>
            <a:r>
              <a:rPr lang="en-CA" sz="3200" b="1" baseline="-25000" dirty="0" err="1" smtClean="0"/>
              <a:t>a</a:t>
            </a:r>
            <a:r>
              <a:rPr lang="en-CA" sz="3200" b="1" dirty="0" smtClean="0"/>
              <a:t> and %</a:t>
            </a:r>
            <a:r>
              <a:rPr lang="en-CA" sz="3200" b="1" dirty="0"/>
              <a:t> </a:t>
            </a:r>
            <a:r>
              <a:rPr lang="en-CA" sz="3200" b="1" dirty="0" smtClean="0"/>
              <a:t>ionization?</a:t>
            </a:r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147470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BRONSTED-LOWRY BASES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8192"/>
            <a:ext cx="10515600" cy="51129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CA" sz="3200" b="1" dirty="0" smtClean="0"/>
              <a:t>i.e. NH</a:t>
            </a:r>
            <a:r>
              <a:rPr lang="en-CA" sz="3200" b="1" baseline="-25000" dirty="0" smtClean="0"/>
              <a:t>3</a:t>
            </a:r>
          </a:p>
          <a:p>
            <a:pPr marL="0" indent="0">
              <a:buNone/>
            </a:pPr>
            <a:r>
              <a:rPr lang="en-CA" sz="3200" b="1" dirty="0" smtClean="0"/>
              <a:t>Again let’s consider the role that water plays in the dissolving and ionizing of NH</a:t>
            </a:r>
            <a:r>
              <a:rPr lang="en-CA" sz="3200" b="1" baseline="-25000" dirty="0" smtClean="0"/>
              <a:t>3</a:t>
            </a:r>
            <a:r>
              <a:rPr lang="en-CA" sz="3200" b="1" dirty="0" smtClean="0"/>
              <a:t>:</a:t>
            </a:r>
          </a:p>
          <a:p>
            <a:pPr marL="0" indent="0">
              <a:buNone/>
            </a:pPr>
            <a:r>
              <a:rPr lang="en-CA" sz="3200" b="1" dirty="0" smtClean="0"/>
              <a:t>NH</a:t>
            </a:r>
            <a:r>
              <a:rPr lang="en-CA" sz="3200" b="1" baseline="-25000" dirty="0" smtClean="0"/>
              <a:t>3(</a:t>
            </a:r>
            <a:r>
              <a:rPr lang="en-CA" sz="3200" b="1" baseline="-25000" dirty="0" err="1" smtClean="0"/>
              <a:t>aq</a:t>
            </a:r>
            <a:r>
              <a:rPr lang="en-CA" sz="3200" b="1" baseline="-25000" dirty="0" smtClean="0"/>
              <a:t>)</a:t>
            </a:r>
            <a:r>
              <a:rPr lang="en-CA" sz="3200" b="1" dirty="0" smtClean="0"/>
              <a:t>  +  H</a:t>
            </a:r>
            <a:r>
              <a:rPr lang="en-CA" sz="3200" b="1" baseline="-25000" dirty="0" smtClean="0"/>
              <a:t>2</a:t>
            </a:r>
            <a:r>
              <a:rPr lang="en-CA" sz="3200" b="1" dirty="0" smtClean="0"/>
              <a:t>O</a:t>
            </a:r>
            <a:r>
              <a:rPr lang="en-CA" sz="3200" b="1" baseline="-25000" dirty="0" smtClean="0"/>
              <a:t>(l)</a:t>
            </a:r>
            <a:r>
              <a:rPr lang="en-CA" sz="3200" b="1" dirty="0" smtClean="0"/>
              <a:t> </a:t>
            </a:r>
            <a:r>
              <a:rPr lang="en-CA" sz="3200" b="1" dirty="0" smtClean="0">
                <a:sym typeface="Wingdings" panose="05000000000000000000" pitchFamily="2" charset="2"/>
              </a:rPr>
              <a:t></a:t>
            </a:r>
            <a:r>
              <a:rPr lang="en-CA" sz="3200" b="1" dirty="0" smtClean="0"/>
              <a:t> </a:t>
            </a:r>
          </a:p>
          <a:p>
            <a:pPr marL="0" indent="0">
              <a:buNone/>
            </a:pPr>
            <a:endParaRPr lang="en-CA" sz="3200" b="1" dirty="0"/>
          </a:p>
          <a:p>
            <a:pPr marL="0" indent="0">
              <a:buNone/>
            </a:pPr>
            <a:endParaRPr lang="en-CA" sz="3200" b="1" dirty="0" smtClean="0"/>
          </a:p>
          <a:p>
            <a:pPr marL="0" indent="0">
              <a:buNone/>
            </a:pPr>
            <a:r>
              <a:rPr lang="en-CA" sz="3200" b="1" dirty="0" smtClean="0"/>
              <a:t>B-L base = hydrogen ion or proton acceptors</a:t>
            </a:r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1223118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851" y="365125"/>
            <a:ext cx="11018949" cy="1103067"/>
          </a:xfrm>
        </p:spPr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BRONSTED-LOWRY ACIDS &amp; BASES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8192"/>
            <a:ext cx="10515600" cy="51129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b="1" dirty="0" smtClean="0"/>
              <a:t>B-L acid = hydrogen ion or proton donor</a:t>
            </a:r>
            <a:endParaRPr lang="en-CA" sz="3200" b="1" dirty="0"/>
          </a:p>
          <a:p>
            <a:pPr marL="0" indent="0">
              <a:buNone/>
            </a:pPr>
            <a:r>
              <a:rPr lang="en-CA" sz="3200" b="1" dirty="0" smtClean="0"/>
              <a:t>B-L base = hydrogen ion or proton acceptors</a:t>
            </a:r>
          </a:p>
          <a:p>
            <a:pPr marL="0" indent="0">
              <a:buNone/>
            </a:pPr>
            <a:r>
              <a:rPr lang="en-CA" sz="3200" b="1" dirty="0" smtClean="0"/>
              <a:t>In light of the above definitions, identify all B-L acids and bases in the equation:</a:t>
            </a:r>
          </a:p>
          <a:p>
            <a:pPr marL="0" indent="0" algn="ctr">
              <a:buNone/>
            </a:pPr>
            <a:endParaRPr lang="en-CA" sz="3200" b="1" dirty="0" smtClean="0"/>
          </a:p>
          <a:p>
            <a:pPr marL="0" indent="0" algn="ctr">
              <a:buNone/>
            </a:pPr>
            <a:r>
              <a:rPr lang="en-CA" sz="3200" b="1" dirty="0" smtClean="0"/>
              <a:t>HNO</a:t>
            </a:r>
            <a:r>
              <a:rPr lang="en-CA" sz="3200" b="1" baseline="-25000" dirty="0" smtClean="0"/>
              <a:t>2(</a:t>
            </a:r>
            <a:r>
              <a:rPr lang="en-CA" sz="3200" b="1" baseline="-25000" dirty="0" err="1" smtClean="0"/>
              <a:t>aq</a:t>
            </a:r>
            <a:r>
              <a:rPr lang="en-CA" sz="3200" b="1" baseline="-25000" dirty="0" smtClean="0"/>
              <a:t>)</a:t>
            </a:r>
            <a:r>
              <a:rPr lang="en-CA" sz="3200" b="1" dirty="0" smtClean="0"/>
              <a:t>  +  H</a:t>
            </a:r>
            <a:r>
              <a:rPr lang="en-CA" sz="3200" b="1" baseline="-25000" dirty="0" smtClean="0"/>
              <a:t>2</a:t>
            </a:r>
            <a:r>
              <a:rPr lang="en-CA" sz="3200" b="1" dirty="0" smtClean="0"/>
              <a:t>O</a:t>
            </a:r>
            <a:r>
              <a:rPr lang="en-CA" sz="3200" b="1" baseline="-25000" dirty="0" smtClean="0"/>
              <a:t>(l)</a:t>
            </a:r>
            <a:r>
              <a:rPr lang="en-CA" sz="3200" b="1" dirty="0" smtClean="0"/>
              <a:t>  </a:t>
            </a:r>
            <a:r>
              <a:rPr lang="en-CA" sz="3200" b="1" dirty="0" smtClean="0">
                <a:sym typeface="Wingdings" panose="05000000000000000000" pitchFamily="2" charset="2"/>
              </a:rPr>
              <a:t>  H</a:t>
            </a:r>
            <a:r>
              <a:rPr lang="en-CA" sz="3200" b="1" baseline="-25000" dirty="0" smtClean="0">
                <a:sym typeface="Wingdings" panose="05000000000000000000" pitchFamily="2" charset="2"/>
              </a:rPr>
              <a:t>3</a:t>
            </a:r>
            <a:r>
              <a:rPr lang="en-CA" sz="3200" b="1" dirty="0" smtClean="0">
                <a:sym typeface="Wingdings" panose="05000000000000000000" pitchFamily="2" charset="2"/>
              </a:rPr>
              <a:t>O</a:t>
            </a:r>
            <a:r>
              <a:rPr lang="en-CA" sz="3200" b="1" baseline="30000" dirty="0" smtClean="0">
                <a:sym typeface="Wingdings" panose="05000000000000000000" pitchFamily="2" charset="2"/>
              </a:rPr>
              <a:t>+</a:t>
            </a:r>
            <a:r>
              <a:rPr lang="en-CA" sz="3200" b="1" baseline="-25000" dirty="0" smtClean="0">
                <a:sym typeface="Wingdings" panose="05000000000000000000" pitchFamily="2" charset="2"/>
              </a:rPr>
              <a:t>(</a:t>
            </a:r>
            <a:r>
              <a:rPr lang="en-CA" sz="3200" b="1" baseline="-25000" dirty="0" err="1" smtClean="0">
                <a:sym typeface="Wingdings" panose="05000000000000000000" pitchFamily="2" charset="2"/>
              </a:rPr>
              <a:t>aq</a:t>
            </a:r>
            <a:r>
              <a:rPr lang="en-CA" sz="3200" b="1" baseline="-25000" dirty="0" smtClean="0">
                <a:sym typeface="Wingdings" panose="05000000000000000000" pitchFamily="2" charset="2"/>
              </a:rPr>
              <a:t>)</a:t>
            </a:r>
            <a:r>
              <a:rPr lang="en-CA" sz="3200" b="1" dirty="0" smtClean="0">
                <a:sym typeface="Wingdings" panose="05000000000000000000" pitchFamily="2" charset="2"/>
              </a:rPr>
              <a:t>  +  NO</a:t>
            </a:r>
            <a:r>
              <a:rPr lang="en-CA" sz="3200" b="1" baseline="-25000" dirty="0" smtClean="0">
                <a:sym typeface="Wingdings" panose="05000000000000000000" pitchFamily="2" charset="2"/>
              </a:rPr>
              <a:t>2</a:t>
            </a:r>
            <a:r>
              <a:rPr lang="en-CA" sz="3200" b="1" baseline="30000" dirty="0" smtClean="0">
                <a:sym typeface="Wingdings" panose="05000000000000000000" pitchFamily="2" charset="2"/>
              </a:rPr>
              <a:t>-</a:t>
            </a:r>
            <a:r>
              <a:rPr lang="en-CA" sz="3200" b="1" baseline="-25000" dirty="0" smtClean="0">
                <a:sym typeface="Wingdings" panose="05000000000000000000" pitchFamily="2" charset="2"/>
              </a:rPr>
              <a:t>(</a:t>
            </a:r>
            <a:r>
              <a:rPr lang="en-CA" sz="3200" b="1" baseline="-25000" dirty="0" err="1" smtClean="0">
                <a:sym typeface="Wingdings" panose="05000000000000000000" pitchFamily="2" charset="2"/>
              </a:rPr>
              <a:t>aq</a:t>
            </a:r>
            <a:r>
              <a:rPr lang="en-CA" sz="3200" b="1" baseline="-25000" dirty="0" smtClean="0">
                <a:sym typeface="Wingdings" panose="05000000000000000000" pitchFamily="2" charset="2"/>
              </a:rPr>
              <a:t>)</a:t>
            </a:r>
            <a:endParaRPr lang="en-CA" sz="3200" b="1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3799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5641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Weak Bases and ICE: starting with K</a:t>
            </a:r>
            <a:r>
              <a:rPr lang="en-CA" baseline="-25000" dirty="0" smtClean="0">
                <a:latin typeface="Cooper Black" panose="0208090404030B020404" pitchFamily="18" charset="0"/>
              </a:rPr>
              <a:t>b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0766"/>
            <a:ext cx="10515600" cy="4876197"/>
          </a:xfrm>
        </p:spPr>
        <p:txBody>
          <a:bodyPr/>
          <a:lstStyle/>
          <a:p>
            <a:pPr marL="0" indent="0">
              <a:buNone/>
            </a:pPr>
            <a:r>
              <a:rPr lang="en-CA" sz="3200" b="1" dirty="0" smtClean="0"/>
              <a:t>What is: </a:t>
            </a:r>
          </a:p>
          <a:p>
            <a:pPr marL="0" indent="0">
              <a:buNone/>
            </a:pPr>
            <a:r>
              <a:rPr lang="en-CA" sz="3200" b="1" dirty="0" smtClean="0"/>
              <a:t>a) the percent ionization of 0.10M ammonia, NH</a:t>
            </a:r>
            <a:r>
              <a:rPr lang="en-CA" sz="3200" b="1" baseline="-25000" dirty="0" smtClean="0"/>
              <a:t>3</a:t>
            </a:r>
            <a:r>
              <a:rPr lang="en-CA" sz="3200" b="1" dirty="0" smtClean="0"/>
              <a:t>?</a:t>
            </a:r>
          </a:p>
          <a:p>
            <a:pPr marL="0" indent="0">
              <a:buNone/>
            </a:pPr>
            <a:r>
              <a:rPr lang="en-CA" sz="3200" b="1" dirty="0" smtClean="0"/>
              <a:t>b) the pH </a:t>
            </a:r>
            <a:r>
              <a:rPr lang="en-CA" sz="3200" b="1" smtClean="0"/>
              <a:t>of 0.10M </a:t>
            </a:r>
            <a:r>
              <a:rPr lang="en-CA" sz="3200" b="1" dirty="0" smtClean="0"/>
              <a:t>NH</a:t>
            </a:r>
            <a:r>
              <a:rPr lang="en-CA" sz="3200" b="1" baseline="-25000" dirty="0" smtClean="0"/>
              <a:t>3</a:t>
            </a:r>
            <a:r>
              <a:rPr lang="en-CA" sz="3200" b="1" dirty="0" smtClean="0"/>
              <a:t>?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17976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Properties of Acids and Bases</a:t>
            </a:r>
            <a:endParaRPr lang="en-CA" dirty="0">
              <a:latin typeface="Cooper Black" panose="0208090404030B0204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1783849"/>
              </p:ext>
            </p:extLst>
          </p:nvPr>
        </p:nvGraphicFramePr>
        <p:xfrm>
          <a:off x="838200" y="1825625"/>
          <a:ext cx="10515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2400" dirty="0" smtClean="0"/>
                        <a:t>ACIDS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400" dirty="0" smtClean="0"/>
                        <a:t>BASES</a:t>
                      </a:r>
                      <a:endParaRPr lang="en-CA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226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5641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Weak Bases and ICE: starting with K</a:t>
            </a:r>
            <a:r>
              <a:rPr lang="en-CA" baseline="-25000" dirty="0" smtClean="0">
                <a:latin typeface="Cooper Black" panose="0208090404030B020404" pitchFamily="18" charset="0"/>
              </a:rPr>
              <a:t>b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0766"/>
            <a:ext cx="10515600" cy="4876197"/>
          </a:xfrm>
        </p:spPr>
        <p:txBody>
          <a:bodyPr/>
          <a:lstStyle/>
          <a:p>
            <a:pPr marL="0" indent="0">
              <a:buNone/>
            </a:pPr>
            <a:r>
              <a:rPr lang="en-CA" sz="3200" b="1" dirty="0" smtClean="0"/>
              <a:t>What is: </a:t>
            </a:r>
          </a:p>
          <a:p>
            <a:pPr marL="0" indent="0">
              <a:buNone/>
            </a:pPr>
            <a:r>
              <a:rPr lang="en-CA" sz="3200" b="1" dirty="0" smtClean="0"/>
              <a:t>a) the percent ionization of 0.025M hydrazine, N</a:t>
            </a:r>
            <a:r>
              <a:rPr lang="en-CA" sz="3200" b="1" baseline="-25000" dirty="0" smtClean="0"/>
              <a:t>2</a:t>
            </a:r>
            <a:r>
              <a:rPr lang="en-CA" sz="3200" b="1" dirty="0" smtClean="0"/>
              <a:t>H</a:t>
            </a:r>
            <a:r>
              <a:rPr lang="en-CA" sz="3200" b="1" baseline="-25000" dirty="0"/>
              <a:t>4</a:t>
            </a:r>
            <a:r>
              <a:rPr lang="en-CA" sz="3200" b="1" dirty="0" smtClean="0"/>
              <a:t>?</a:t>
            </a:r>
          </a:p>
          <a:p>
            <a:pPr marL="0" indent="0">
              <a:buNone/>
            </a:pPr>
            <a:r>
              <a:rPr lang="en-CA" sz="3200" b="1" dirty="0" smtClean="0"/>
              <a:t>b) the pH of 0.025M N</a:t>
            </a:r>
            <a:r>
              <a:rPr lang="en-CA" sz="3200" b="1" baseline="-25000" dirty="0" smtClean="0"/>
              <a:t>2</a:t>
            </a:r>
            <a:r>
              <a:rPr lang="en-CA" sz="3200" b="1" dirty="0" smtClean="0"/>
              <a:t>H</a:t>
            </a:r>
            <a:r>
              <a:rPr lang="en-CA" sz="3200" b="1" baseline="-25000" dirty="0"/>
              <a:t>4</a:t>
            </a:r>
            <a:r>
              <a:rPr lang="en-CA" sz="3200" b="1" dirty="0" smtClean="0"/>
              <a:t>?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2980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761" y="365125"/>
            <a:ext cx="11320529" cy="935641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Weak Bases and ICE: starting with % </a:t>
            </a:r>
            <a:r>
              <a:rPr lang="en-CA" dirty="0" err="1" smtClean="0">
                <a:latin typeface="Cooper Black" panose="0208090404030B020404" pitchFamily="18" charset="0"/>
              </a:rPr>
              <a:t>ion’n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0766"/>
            <a:ext cx="10515600" cy="4876197"/>
          </a:xfrm>
        </p:spPr>
        <p:txBody>
          <a:bodyPr/>
          <a:lstStyle/>
          <a:p>
            <a:pPr marL="0" indent="0">
              <a:buNone/>
            </a:pPr>
            <a:r>
              <a:rPr lang="en-CA" sz="3200" b="1" smtClean="0"/>
              <a:t>0.20M C</a:t>
            </a:r>
            <a:r>
              <a:rPr lang="en-CA" sz="3200" b="1" baseline="-25000" smtClean="0"/>
              <a:t>5</a:t>
            </a:r>
            <a:r>
              <a:rPr lang="en-CA" sz="3200" b="1" smtClean="0"/>
              <a:t>H</a:t>
            </a:r>
            <a:r>
              <a:rPr lang="en-CA" sz="3200" b="1" baseline="-25000" smtClean="0"/>
              <a:t>5</a:t>
            </a:r>
            <a:r>
              <a:rPr lang="en-CA" sz="3200" b="1" smtClean="0"/>
              <a:t>N ionizes 0.0092%. </a:t>
            </a:r>
            <a:r>
              <a:rPr lang="en-CA" sz="3200" b="1" dirty="0" smtClean="0"/>
              <a:t>What is its K</a:t>
            </a:r>
            <a:r>
              <a:rPr lang="en-CA" sz="3200" b="1" baseline="-25000" dirty="0" smtClean="0"/>
              <a:t>b</a:t>
            </a:r>
            <a:r>
              <a:rPr lang="en-CA" sz="3200" b="1" dirty="0" smtClean="0"/>
              <a:t> and pH?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05464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761" y="365125"/>
            <a:ext cx="11320529" cy="935641"/>
          </a:xfrm>
        </p:spPr>
        <p:txBody>
          <a:bodyPr>
            <a:normAutofit/>
          </a:bodyPr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Weak Bases and ICE: starting with pH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0766"/>
            <a:ext cx="10515600" cy="4876197"/>
          </a:xfrm>
        </p:spPr>
        <p:txBody>
          <a:bodyPr/>
          <a:lstStyle/>
          <a:p>
            <a:pPr marL="0" indent="0">
              <a:buNone/>
            </a:pPr>
            <a:r>
              <a:rPr lang="en-CA" sz="3200" b="1" dirty="0" smtClean="0"/>
              <a:t>0.10M morphine, C</a:t>
            </a:r>
            <a:r>
              <a:rPr lang="en-CA" sz="3200" b="1" baseline="-25000" dirty="0" smtClean="0"/>
              <a:t>17</a:t>
            </a:r>
            <a:r>
              <a:rPr lang="en-CA" sz="3200" b="1" dirty="0" smtClean="0"/>
              <a:t>H</a:t>
            </a:r>
            <a:r>
              <a:rPr lang="en-CA" sz="3200" b="1" baseline="-25000" dirty="0" smtClean="0"/>
              <a:t>19</a:t>
            </a:r>
            <a:r>
              <a:rPr lang="en-CA" sz="3200" b="1" dirty="0" smtClean="0"/>
              <a:t>NO</a:t>
            </a:r>
            <a:r>
              <a:rPr lang="en-CA" sz="3200" b="1" baseline="-25000" dirty="0" smtClean="0"/>
              <a:t>3</a:t>
            </a:r>
            <a:r>
              <a:rPr lang="en-CA" sz="3200" b="1" dirty="0" smtClean="0"/>
              <a:t>, has a pH of 10.4. What is its K</a:t>
            </a:r>
            <a:r>
              <a:rPr lang="en-CA" sz="3200" b="1" baseline="-25000" dirty="0" smtClean="0"/>
              <a:t>b</a:t>
            </a:r>
            <a:r>
              <a:rPr lang="en-CA" sz="3200" b="1" dirty="0" smtClean="0"/>
              <a:t> and % ionization?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87510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792" y="365125"/>
            <a:ext cx="10800008" cy="1325563"/>
          </a:xfrm>
        </p:spPr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Arrhenius Theory of Acids and Bases</a:t>
            </a:r>
            <a:endParaRPr lang="en-CA" dirty="0">
              <a:latin typeface="Cooper Black" panose="0208090404030B0204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7945978"/>
              </p:ext>
            </p:extLst>
          </p:nvPr>
        </p:nvGraphicFramePr>
        <p:xfrm>
          <a:off x="838200" y="1825625"/>
          <a:ext cx="10515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CA" sz="2800" b="1" dirty="0" smtClean="0"/>
                        <a:t>ACIDS</a:t>
                      </a:r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800" b="1" dirty="0" smtClean="0"/>
                        <a:t>BASES</a:t>
                      </a:r>
                      <a:endParaRPr lang="en-CA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2800" b="1" dirty="0" smtClean="0"/>
                        <a:t>Compounds that contain H</a:t>
                      </a:r>
                      <a:r>
                        <a:rPr lang="en-CA" sz="2800" b="1" baseline="30000" dirty="0" smtClean="0"/>
                        <a:t>+</a:t>
                      </a:r>
                      <a:endParaRPr lang="en-CA" sz="2800" b="1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CA" sz="2800" b="1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2800" b="1" baseline="0" dirty="0" smtClean="0"/>
                        <a:t>H</a:t>
                      </a:r>
                      <a:r>
                        <a:rPr lang="en-CA" sz="2800" b="1" baseline="30000" dirty="0" smtClean="0"/>
                        <a:t>+</a:t>
                      </a:r>
                      <a:r>
                        <a:rPr lang="en-CA" sz="2800" b="1" baseline="0" dirty="0" smtClean="0"/>
                        <a:t> is responsible for its properties</a:t>
                      </a:r>
                    </a:p>
                    <a:p>
                      <a:endParaRPr lang="en-CA" sz="2800" b="1" baseline="0" dirty="0" smtClean="0"/>
                    </a:p>
                    <a:p>
                      <a:r>
                        <a:rPr lang="en-CA" sz="2800" b="1" baseline="0" dirty="0" smtClean="0"/>
                        <a:t>i.e. </a:t>
                      </a:r>
                      <a:r>
                        <a:rPr lang="en-CA" sz="2800" b="1" baseline="0" dirty="0" err="1" smtClean="0"/>
                        <a:t>HCl</a:t>
                      </a:r>
                      <a:r>
                        <a:rPr lang="en-CA" sz="2800" b="1" baseline="-25000" dirty="0" smtClean="0"/>
                        <a:t>(</a:t>
                      </a:r>
                      <a:r>
                        <a:rPr lang="en-CA" sz="2800" b="1" baseline="-25000" dirty="0" err="1" smtClean="0"/>
                        <a:t>aq</a:t>
                      </a:r>
                      <a:r>
                        <a:rPr lang="en-CA" sz="2800" b="1" baseline="-25000" dirty="0" smtClean="0"/>
                        <a:t>)</a:t>
                      </a:r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2800" b="1" dirty="0" smtClean="0"/>
                        <a:t>Compounds that contain OH</a:t>
                      </a:r>
                      <a:r>
                        <a:rPr lang="en-CA" sz="2800" b="1" baseline="30000" dirty="0" smtClean="0"/>
                        <a:t>-</a:t>
                      </a:r>
                      <a:endParaRPr lang="en-CA" sz="2800" b="1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CA" sz="2800" b="1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CA" sz="2800" b="1" baseline="0" dirty="0" smtClean="0"/>
                        <a:t>OH</a:t>
                      </a:r>
                      <a:r>
                        <a:rPr lang="en-CA" sz="2800" b="1" baseline="30000" dirty="0" smtClean="0"/>
                        <a:t>-</a:t>
                      </a:r>
                      <a:r>
                        <a:rPr lang="en-CA" sz="2800" b="1" baseline="0" dirty="0" smtClean="0"/>
                        <a:t> is responsible for its properties</a:t>
                      </a:r>
                    </a:p>
                    <a:p>
                      <a:endParaRPr lang="en-CA" sz="2800" b="1" baseline="0" dirty="0" smtClean="0"/>
                    </a:p>
                    <a:p>
                      <a:r>
                        <a:rPr lang="en-CA" sz="2800" b="1" baseline="0" dirty="0" smtClean="0"/>
                        <a:t>i.e. </a:t>
                      </a:r>
                      <a:r>
                        <a:rPr lang="en-CA" sz="2800" b="1" baseline="0" dirty="0" err="1" smtClean="0"/>
                        <a:t>NaOH</a:t>
                      </a:r>
                      <a:r>
                        <a:rPr lang="en-CA" sz="2800" b="1" baseline="-25000" dirty="0" smtClean="0"/>
                        <a:t>(</a:t>
                      </a:r>
                      <a:r>
                        <a:rPr lang="en-CA" sz="2800" b="1" baseline="-25000" dirty="0" err="1" smtClean="0"/>
                        <a:t>aq</a:t>
                      </a:r>
                      <a:r>
                        <a:rPr lang="en-CA" sz="2800" b="1" baseline="-25000" dirty="0" smtClean="0"/>
                        <a:t>)</a:t>
                      </a:r>
                      <a:endParaRPr lang="en-CA" sz="2800" b="1" baseline="0" dirty="0" smtClean="0"/>
                    </a:p>
                    <a:p>
                      <a:endParaRPr lang="en-CA" sz="2800" b="1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CA" sz="2800" b="1" dirty="0" smtClean="0"/>
                        <a:t>Both </a:t>
                      </a:r>
                      <a:r>
                        <a:rPr lang="en-CA" sz="2800" b="1" dirty="0" err="1" smtClean="0"/>
                        <a:t>HCl</a:t>
                      </a:r>
                      <a:r>
                        <a:rPr lang="en-CA" sz="2800" b="1" dirty="0" smtClean="0"/>
                        <a:t> and </a:t>
                      </a:r>
                      <a:r>
                        <a:rPr lang="en-CA" sz="2800" b="1" dirty="0" err="1" smtClean="0"/>
                        <a:t>NaOH</a:t>
                      </a:r>
                      <a:r>
                        <a:rPr lang="en-CA" sz="2800" b="1" dirty="0" smtClean="0"/>
                        <a:t> are considered to be STRONG </a:t>
                      </a:r>
                      <a:endParaRPr lang="en-CA" sz="2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76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STRONG ACIDS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3200" b="1" dirty="0" smtClean="0"/>
              <a:t>i.e. </a:t>
            </a:r>
            <a:r>
              <a:rPr lang="en-CA" sz="3200" b="1" dirty="0" err="1" smtClean="0"/>
              <a:t>HCl</a:t>
            </a:r>
            <a:endParaRPr lang="en-CA" sz="3200" b="1" dirty="0" smtClean="0"/>
          </a:p>
          <a:p>
            <a:pPr marL="0" indent="0">
              <a:buNone/>
            </a:pPr>
            <a:r>
              <a:rPr lang="en-CA" sz="3200" b="1" dirty="0" smtClean="0"/>
              <a:t>All covalent bonds are between H and Cl are broken by water</a:t>
            </a:r>
          </a:p>
          <a:p>
            <a:pPr marL="0" indent="0" algn="ctr">
              <a:buNone/>
            </a:pPr>
            <a:r>
              <a:rPr lang="en-CA" sz="3200" b="1" dirty="0" smtClean="0"/>
              <a:t> </a:t>
            </a:r>
            <a:r>
              <a:rPr lang="en-CA" sz="3200" b="1" dirty="0" err="1" smtClean="0"/>
              <a:t>HCl</a:t>
            </a:r>
            <a:r>
              <a:rPr lang="en-CA" sz="3200" b="1" baseline="-25000" dirty="0" smtClean="0"/>
              <a:t>(</a:t>
            </a:r>
            <a:r>
              <a:rPr lang="en-CA" sz="3200" b="1" baseline="-25000" dirty="0" err="1" smtClean="0"/>
              <a:t>aq</a:t>
            </a:r>
            <a:r>
              <a:rPr lang="en-CA" sz="3200" b="1" baseline="-25000" dirty="0" smtClean="0"/>
              <a:t>)</a:t>
            </a:r>
            <a:r>
              <a:rPr lang="en-CA" sz="3200" b="1" dirty="0" smtClean="0"/>
              <a:t> </a:t>
            </a:r>
            <a:r>
              <a:rPr lang="en-CA" sz="3200" b="1" dirty="0" smtClean="0">
                <a:sym typeface="Wingdings" panose="05000000000000000000" pitchFamily="2" charset="2"/>
              </a:rPr>
              <a:t>  H</a:t>
            </a:r>
            <a:r>
              <a:rPr lang="en-CA" sz="3200" b="1" baseline="30000" dirty="0" smtClean="0">
                <a:sym typeface="Wingdings" panose="05000000000000000000" pitchFamily="2" charset="2"/>
              </a:rPr>
              <a:t>+</a:t>
            </a:r>
            <a:r>
              <a:rPr lang="en-CA" sz="3200" b="1" baseline="-25000" dirty="0" smtClean="0">
                <a:sym typeface="Wingdings" panose="05000000000000000000" pitchFamily="2" charset="2"/>
              </a:rPr>
              <a:t>(</a:t>
            </a:r>
            <a:r>
              <a:rPr lang="en-CA" sz="3200" b="1" baseline="-25000" dirty="0" err="1" smtClean="0">
                <a:sym typeface="Wingdings" panose="05000000000000000000" pitchFamily="2" charset="2"/>
              </a:rPr>
              <a:t>aq</a:t>
            </a:r>
            <a:r>
              <a:rPr lang="en-CA" sz="3200" b="1" baseline="-25000" dirty="0" smtClean="0">
                <a:sym typeface="Wingdings" panose="05000000000000000000" pitchFamily="2" charset="2"/>
              </a:rPr>
              <a:t>)</a:t>
            </a:r>
            <a:r>
              <a:rPr lang="en-CA" sz="3200" b="1" dirty="0" smtClean="0">
                <a:sym typeface="Wingdings" panose="05000000000000000000" pitchFamily="2" charset="2"/>
              </a:rPr>
              <a:t> + Cl</a:t>
            </a:r>
            <a:r>
              <a:rPr lang="en-CA" sz="3200" b="1" baseline="30000" dirty="0" smtClean="0">
                <a:sym typeface="Wingdings" panose="05000000000000000000" pitchFamily="2" charset="2"/>
              </a:rPr>
              <a:t>-</a:t>
            </a:r>
            <a:r>
              <a:rPr lang="en-CA" sz="3200" b="1" baseline="-25000" dirty="0" smtClean="0">
                <a:sym typeface="Wingdings" panose="05000000000000000000" pitchFamily="2" charset="2"/>
              </a:rPr>
              <a:t>(</a:t>
            </a:r>
            <a:r>
              <a:rPr lang="en-CA" sz="3200" b="1" baseline="-25000" dirty="0" err="1" smtClean="0">
                <a:sym typeface="Wingdings" panose="05000000000000000000" pitchFamily="2" charset="2"/>
              </a:rPr>
              <a:t>aq</a:t>
            </a:r>
            <a:r>
              <a:rPr lang="en-CA" sz="3200" b="1" baseline="-25000" dirty="0" smtClean="0"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endParaRPr lang="en-CA" sz="3200" b="1" baseline="-25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3200" b="1" dirty="0" smtClean="0">
                <a:sym typeface="Wingdings" panose="05000000000000000000" pitchFamily="2" charset="2"/>
              </a:rPr>
              <a:t>This is called an </a:t>
            </a:r>
            <a:r>
              <a:rPr lang="en-CA" sz="3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ionization reaction </a:t>
            </a:r>
            <a:r>
              <a:rPr lang="en-CA" sz="3200" b="1" dirty="0" smtClean="0">
                <a:sym typeface="Wingdings" panose="05000000000000000000" pitchFamily="2" charset="2"/>
              </a:rPr>
              <a:t>since ions are being formed from a covalent compound</a:t>
            </a:r>
          </a:p>
          <a:p>
            <a:pPr marL="0" indent="0">
              <a:buNone/>
            </a:pPr>
            <a:endParaRPr lang="en-CA" sz="3200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3200" b="1" dirty="0" smtClean="0">
                <a:sym typeface="Wingdings" panose="05000000000000000000" pitchFamily="2" charset="2"/>
              </a:rPr>
              <a:t>Strong acids ionize 100% (or close to it)</a:t>
            </a:r>
            <a:endParaRPr lang="en-CA" sz="3200" b="1" dirty="0" smtClean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79585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STRONG BASES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65161"/>
            <a:ext cx="10515600" cy="48118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CA" sz="3200" b="1" dirty="0" smtClean="0"/>
              <a:t>i.e. </a:t>
            </a:r>
            <a:r>
              <a:rPr lang="en-CA" sz="3200" b="1" dirty="0" err="1" smtClean="0"/>
              <a:t>NaOH</a:t>
            </a:r>
            <a:endParaRPr lang="en-CA" sz="3200" b="1" dirty="0" smtClean="0"/>
          </a:p>
          <a:p>
            <a:pPr marL="0" indent="0">
              <a:buNone/>
            </a:pPr>
            <a:r>
              <a:rPr lang="en-CA" sz="3200" b="1" dirty="0" smtClean="0"/>
              <a:t>All ionic bonds are broken between Na</a:t>
            </a:r>
            <a:r>
              <a:rPr lang="en-CA" sz="3200" b="1" baseline="30000" dirty="0" smtClean="0"/>
              <a:t>+ </a:t>
            </a:r>
            <a:r>
              <a:rPr lang="en-CA" sz="3200" b="1" dirty="0" smtClean="0"/>
              <a:t>and OH</a:t>
            </a:r>
            <a:r>
              <a:rPr lang="en-CA" sz="3200" b="1" baseline="30000" dirty="0" smtClean="0"/>
              <a:t>-</a:t>
            </a:r>
            <a:r>
              <a:rPr lang="en-CA" sz="3200" b="1" dirty="0" smtClean="0"/>
              <a:t> by water</a:t>
            </a:r>
          </a:p>
          <a:p>
            <a:pPr marL="0" indent="0">
              <a:buNone/>
            </a:pPr>
            <a:endParaRPr lang="en-CA" sz="3200" b="1" dirty="0" smtClean="0"/>
          </a:p>
          <a:p>
            <a:pPr marL="0" indent="0" algn="ctr">
              <a:buNone/>
            </a:pPr>
            <a:r>
              <a:rPr lang="en-CA" sz="3200" b="1" dirty="0" err="1" smtClean="0"/>
              <a:t>NaOH</a:t>
            </a:r>
            <a:r>
              <a:rPr lang="en-CA" sz="3200" b="1" baseline="-25000" dirty="0" smtClean="0"/>
              <a:t>(</a:t>
            </a:r>
            <a:r>
              <a:rPr lang="en-CA" sz="3200" b="1" baseline="-25000" dirty="0" err="1" smtClean="0"/>
              <a:t>aq</a:t>
            </a:r>
            <a:r>
              <a:rPr lang="en-CA" sz="3200" b="1" baseline="-25000" dirty="0" smtClean="0"/>
              <a:t>)</a:t>
            </a:r>
            <a:r>
              <a:rPr lang="en-CA" sz="3200" b="1" dirty="0" smtClean="0"/>
              <a:t>  </a:t>
            </a:r>
            <a:r>
              <a:rPr lang="en-CA" sz="3200" b="1" dirty="0" smtClean="0">
                <a:sym typeface="Wingdings" panose="05000000000000000000" pitchFamily="2" charset="2"/>
              </a:rPr>
              <a:t>  Na</a:t>
            </a:r>
            <a:r>
              <a:rPr lang="en-CA" sz="3200" b="1" baseline="30000" dirty="0" smtClean="0">
                <a:sym typeface="Wingdings" panose="05000000000000000000" pitchFamily="2" charset="2"/>
              </a:rPr>
              <a:t>+</a:t>
            </a:r>
            <a:r>
              <a:rPr lang="en-CA" sz="3200" b="1" baseline="-25000" dirty="0" smtClean="0">
                <a:sym typeface="Wingdings" panose="05000000000000000000" pitchFamily="2" charset="2"/>
              </a:rPr>
              <a:t>(</a:t>
            </a:r>
            <a:r>
              <a:rPr lang="en-CA" sz="3200" b="1" baseline="-25000" dirty="0" err="1" smtClean="0">
                <a:sym typeface="Wingdings" panose="05000000000000000000" pitchFamily="2" charset="2"/>
              </a:rPr>
              <a:t>aq</a:t>
            </a:r>
            <a:r>
              <a:rPr lang="en-CA" sz="3200" b="1" baseline="-25000" dirty="0" smtClean="0">
                <a:sym typeface="Wingdings" panose="05000000000000000000" pitchFamily="2" charset="2"/>
              </a:rPr>
              <a:t>)</a:t>
            </a:r>
            <a:r>
              <a:rPr lang="en-CA" sz="3200" b="1" baseline="30000" dirty="0" smtClean="0">
                <a:sym typeface="Wingdings" panose="05000000000000000000" pitchFamily="2" charset="2"/>
              </a:rPr>
              <a:t>  </a:t>
            </a:r>
            <a:r>
              <a:rPr lang="en-CA" sz="3200" b="1" dirty="0" smtClean="0">
                <a:sym typeface="Wingdings" panose="05000000000000000000" pitchFamily="2" charset="2"/>
              </a:rPr>
              <a:t>+  OH</a:t>
            </a:r>
            <a:r>
              <a:rPr lang="en-CA" sz="3200" b="1" baseline="30000" dirty="0" smtClean="0">
                <a:sym typeface="Wingdings" panose="05000000000000000000" pitchFamily="2" charset="2"/>
              </a:rPr>
              <a:t>-</a:t>
            </a:r>
            <a:r>
              <a:rPr lang="en-CA" sz="3200" b="1" baseline="-25000" dirty="0" smtClean="0">
                <a:sym typeface="Wingdings" panose="05000000000000000000" pitchFamily="2" charset="2"/>
              </a:rPr>
              <a:t>(</a:t>
            </a:r>
            <a:r>
              <a:rPr lang="en-CA" sz="3200" b="1" baseline="-25000" dirty="0" err="1" smtClean="0">
                <a:sym typeface="Wingdings" panose="05000000000000000000" pitchFamily="2" charset="2"/>
              </a:rPr>
              <a:t>aq</a:t>
            </a:r>
            <a:r>
              <a:rPr lang="en-CA" sz="3200" b="1" baseline="-25000" dirty="0" smtClean="0">
                <a:sym typeface="Wingdings" panose="05000000000000000000" pitchFamily="2" charset="2"/>
              </a:rPr>
              <a:t>)</a:t>
            </a:r>
            <a:endParaRPr lang="en-CA" sz="3200" b="1" dirty="0"/>
          </a:p>
          <a:p>
            <a:pPr marL="0" indent="0">
              <a:buNone/>
            </a:pPr>
            <a:endParaRPr lang="en-CA" sz="3200" b="1" dirty="0" smtClean="0"/>
          </a:p>
          <a:p>
            <a:pPr marL="0" indent="0">
              <a:buNone/>
            </a:pPr>
            <a:r>
              <a:rPr lang="en-CA" sz="3200" b="1" dirty="0" smtClean="0"/>
              <a:t>Called a </a:t>
            </a:r>
            <a:r>
              <a:rPr lang="en-CA" sz="3200" b="1" dirty="0" smtClean="0">
                <a:solidFill>
                  <a:srgbClr val="FF0000"/>
                </a:solidFill>
              </a:rPr>
              <a:t>dissociation</a:t>
            </a:r>
            <a:r>
              <a:rPr lang="en-CA" sz="3200" b="1" dirty="0" smtClean="0"/>
              <a:t> reaction – ions have dissociated or separated from each other.</a:t>
            </a:r>
          </a:p>
          <a:p>
            <a:pPr marL="0" indent="0">
              <a:buNone/>
            </a:pPr>
            <a:endParaRPr lang="en-CA" sz="3200" b="1" dirty="0" smtClean="0"/>
          </a:p>
          <a:p>
            <a:pPr marL="0" indent="0">
              <a:buNone/>
            </a:pPr>
            <a:r>
              <a:rPr lang="en-CA" sz="3200" b="1" dirty="0" smtClean="0"/>
              <a:t>Strong bases 100% dissociate</a:t>
            </a:r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1470142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Review of pH, </a:t>
            </a:r>
            <a:r>
              <a:rPr lang="en-CA" dirty="0" err="1" smtClean="0">
                <a:latin typeface="Cooper Black" panose="0208090404030B020404" pitchFamily="18" charset="0"/>
              </a:rPr>
              <a:t>pOH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94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WEAK ACIDS and BASES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b="1" dirty="0" smtClean="0"/>
              <a:t>Less than 100% of the acid (or base) ionizes </a:t>
            </a:r>
          </a:p>
          <a:p>
            <a:pPr marL="0" indent="0">
              <a:buNone/>
            </a:pPr>
            <a:r>
              <a:rPr lang="en-CA" sz="3200" b="1" dirty="0" smtClean="0"/>
              <a:t>Typically &lt;10%</a:t>
            </a:r>
          </a:p>
          <a:p>
            <a:pPr marL="0" indent="0">
              <a:buNone/>
            </a:pPr>
            <a:endParaRPr lang="en-CA" sz="3200" b="1" dirty="0"/>
          </a:p>
          <a:p>
            <a:pPr marL="0" indent="0">
              <a:buNone/>
            </a:pPr>
            <a:r>
              <a:rPr lang="en-CA" sz="3200" b="1" dirty="0" smtClean="0"/>
              <a:t>This leads into the next theory developed by  </a:t>
            </a:r>
            <a:r>
              <a:rPr lang="en-CA" sz="3200" b="1" dirty="0" err="1" smtClean="0"/>
              <a:t>Bronsted</a:t>
            </a:r>
            <a:r>
              <a:rPr lang="en-CA" sz="3200" b="1" dirty="0"/>
              <a:t> </a:t>
            </a:r>
            <a:r>
              <a:rPr lang="en-CA" sz="3200" b="1" dirty="0" smtClean="0"/>
              <a:t>and Lowry</a:t>
            </a:r>
          </a:p>
          <a:p>
            <a:pPr marL="0" indent="0">
              <a:buNone/>
            </a:pPr>
            <a:endParaRPr lang="en-CA" sz="3200" b="1" dirty="0"/>
          </a:p>
          <a:p>
            <a:pPr marL="0" indent="0">
              <a:buNone/>
            </a:pPr>
            <a:r>
              <a:rPr lang="en-CA" sz="3200" b="1" dirty="0" smtClean="0"/>
              <a:t>Their theory reveals the role of water</a:t>
            </a:r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1147571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atin typeface="Cooper Black" panose="0208090404030B020404" pitchFamily="18" charset="0"/>
              </a:rPr>
              <a:t>BRONSTED-LOWRY ACIDS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CA" sz="3200" b="1" dirty="0" smtClean="0"/>
              <a:t>Let’s rethink the role of water: it has 2 roles – dissolving the covalent acid and then ionizing the acid</a:t>
            </a:r>
          </a:p>
          <a:p>
            <a:pPr marL="0" indent="0">
              <a:buNone/>
            </a:pPr>
            <a:endParaRPr lang="en-CA" sz="3200" b="1" dirty="0"/>
          </a:p>
          <a:p>
            <a:pPr marL="0" indent="0">
              <a:buNone/>
            </a:pPr>
            <a:r>
              <a:rPr lang="en-CA" sz="3200" b="1" dirty="0" err="1" smtClean="0"/>
              <a:t>HCl</a:t>
            </a:r>
            <a:r>
              <a:rPr lang="en-CA" sz="3200" b="1" baseline="-25000" dirty="0" smtClean="0"/>
              <a:t>(</a:t>
            </a:r>
            <a:r>
              <a:rPr lang="en-CA" sz="3200" b="1" baseline="-25000" dirty="0" err="1" smtClean="0"/>
              <a:t>aq</a:t>
            </a:r>
            <a:r>
              <a:rPr lang="en-CA" sz="3200" b="1" baseline="-25000" dirty="0" smtClean="0"/>
              <a:t>)</a:t>
            </a:r>
            <a:r>
              <a:rPr lang="en-CA" sz="3200" b="1" dirty="0" smtClean="0"/>
              <a:t>  +  H</a:t>
            </a:r>
            <a:r>
              <a:rPr lang="en-CA" sz="3200" b="1" baseline="-25000" dirty="0" smtClean="0"/>
              <a:t>2</a:t>
            </a:r>
            <a:r>
              <a:rPr lang="en-CA" sz="3200" b="1" dirty="0" smtClean="0"/>
              <a:t>O</a:t>
            </a:r>
            <a:r>
              <a:rPr lang="en-CA" sz="3200" b="1" baseline="-25000" dirty="0" smtClean="0"/>
              <a:t>(l)  </a:t>
            </a:r>
            <a:r>
              <a:rPr lang="en-CA" sz="3200" b="1" dirty="0" smtClean="0">
                <a:sym typeface="Wingdings" panose="05000000000000000000" pitchFamily="2" charset="2"/>
              </a:rPr>
              <a:t>  </a:t>
            </a:r>
          </a:p>
          <a:p>
            <a:pPr marL="0" indent="0">
              <a:buNone/>
            </a:pPr>
            <a:endParaRPr lang="en-CA" sz="3200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sz="3200" b="1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sz="3200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CA" sz="3200" b="1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CA" sz="3200" b="1" dirty="0" smtClean="0">
                <a:sym typeface="Wingdings" panose="05000000000000000000" pitchFamily="2" charset="2"/>
              </a:rPr>
              <a:t>B-L acids = are hydrogen ion or proton donors</a:t>
            </a:r>
            <a:endParaRPr lang="en-CA" sz="3200" b="1" dirty="0" smtClean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2226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>
                <a:latin typeface="Cooper Black" panose="0208090404030B020404" pitchFamily="18" charset="0"/>
              </a:rPr>
              <a:t>Using the B-L idea, write the ionization reactions for the following acids:</a:t>
            </a:r>
            <a:endParaRPr lang="en-CA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CA" sz="3200" b="1" dirty="0" smtClean="0"/>
              <a:t>HNO</a:t>
            </a:r>
            <a:r>
              <a:rPr lang="en-CA" sz="3200" b="1" baseline="-25000" dirty="0" smtClean="0"/>
              <a:t>3 </a:t>
            </a:r>
            <a:r>
              <a:rPr lang="en-CA" sz="3200" b="1" dirty="0" smtClean="0"/>
              <a:t>(strong acid)</a:t>
            </a:r>
          </a:p>
          <a:p>
            <a:pPr marL="514350" indent="-514350">
              <a:buAutoNum type="arabicParenR"/>
            </a:pPr>
            <a:endParaRPr lang="en-CA" sz="3200" b="1" dirty="0"/>
          </a:p>
          <a:p>
            <a:pPr marL="0" indent="0">
              <a:buNone/>
            </a:pPr>
            <a:endParaRPr lang="en-CA" sz="3200" b="1" dirty="0" smtClean="0"/>
          </a:p>
          <a:p>
            <a:pPr marL="514350" indent="-514350">
              <a:buAutoNum type="arabicParenR"/>
            </a:pPr>
            <a:endParaRPr lang="en-CA" sz="3200" b="1" dirty="0"/>
          </a:p>
          <a:p>
            <a:pPr marL="0" indent="0">
              <a:buNone/>
            </a:pPr>
            <a:r>
              <a:rPr lang="en-CA" sz="3200" b="1" dirty="0" smtClean="0"/>
              <a:t>2)  HF</a:t>
            </a:r>
            <a:r>
              <a:rPr lang="en-CA" sz="3200" b="1" baseline="-25000" dirty="0" smtClean="0"/>
              <a:t> </a:t>
            </a:r>
            <a:r>
              <a:rPr lang="en-CA" sz="3200" b="1" dirty="0" smtClean="0"/>
              <a:t>(weak acid)</a:t>
            </a:r>
            <a:endParaRPr lang="en-CA" sz="3200" b="1" dirty="0"/>
          </a:p>
        </p:txBody>
      </p:sp>
    </p:spTree>
    <p:extLst>
      <p:ext uri="{BB962C8B-B14F-4D97-AF65-F5344CB8AC3E}">
        <p14:creationId xmlns:p14="http://schemas.microsoft.com/office/powerpoint/2010/main" val="1630109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1400</TotalTime>
  <Words>721</Words>
  <Application>Microsoft Office PowerPoint</Application>
  <PresentationFormat>Widescreen</PresentationFormat>
  <Paragraphs>123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Cooper Black</vt:lpstr>
      <vt:lpstr>Wingdings</vt:lpstr>
      <vt:lpstr>Office Theme</vt:lpstr>
      <vt:lpstr>PowerPoint Presentation</vt:lpstr>
      <vt:lpstr>Properties of Acids and Bases</vt:lpstr>
      <vt:lpstr>Arrhenius Theory of Acids and Bases</vt:lpstr>
      <vt:lpstr>STRONG ACIDS</vt:lpstr>
      <vt:lpstr>STRONG BASES</vt:lpstr>
      <vt:lpstr>Review of pH, pOH</vt:lpstr>
      <vt:lpstr>WEAK ACIDS and BASES</vt:lpstr>
      <vt:lpstr>BRONSTED-LOWRY ACIDS</vt:lpstr>
      <vt:lpstr>Using the B-L idea, write the ionization reactions for the following acids:</vt:lpstr>
      <vt:lpstr>Calculating pH from % ionization</vt:lpstr>
      <vt:lpstr>Calculating pH from % ionization</vt:lpstr>
      <vt:lpstr>Weak Acids and ICE: starting with Ka</vt:lpstr>
      <vt:lpstr>Weak Acids and ICE: starting with Ka</vt:lpstr>
      <vt:lpstr>Weak Acids and ICE: starting with % ionization</vt:lpstr>
      <vt:lpstr>Weak Acids and ICE: starting with pH</vt:lpstr>
      <vt:lpstr>Weak Acids and ICE: starting with pH</vt:lpstr>
      <vt:lpstr>BRONSTED-LOWRY BASES</vt:lpstr>
      <vt:lpstr>BRONSTED-LOWRY ACIDS &amp; BASES</vt:lpstr>
      <vt:lpstr>Weak Bases and ICE: starting with Kb</vt:lpstr>
      <vt:lpstr>Weak Bases and ICE: starting with Kb</vt:lpstr>
      <vt:lpstr>Weak Bases and ICE: starting with % ion’n</vt:lpstr>
      <vt:lpstr>Weak Bases and ICE: starting with pH</vt:lpstr>
    </vt:vector>
  </TitlesOfParts>
  <Company>HWDSB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Acids and Bases</dc:title>
  <dc:creator>Darlene Wall [Staff]</dc:creator>
  <cp:lastModifiedBy>Ken Wall</cp:lastModifiedBy>
  <cp:revision>51</cp:revision>
  <dcterms:created xsi:type="dcterms:W3CDTF">2015-11-25T13:18:51Z</dcterms:created>
  <dcterms:modified xsi:type="dcterms:W3CDTF">2016-09-02T15:11:24Z</dcterms:modified>
</cp:coreProperties>
</file>