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65" r:id="rId5"/>
    <p:sldId id="266" r:id="rId6"/>
    <p:sldId id="267" r:id="rId7"/>
    <p:sldId id="263" r:id="rId8"/>
    <p:sldId id="257" r:id="rId9"/>
    <p:sldId id="258" r:id="rId10"/>
    <p:sldId id="259" r:id="rId11"/>
    <p:sldId id="260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259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678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0688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8727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71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28763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8735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53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1482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539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453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FE3CA-5318-4CB6-94CE-B71029177B18}" type="datetimeFigureOut">
              <a:rPr lang="en-CA" smtClean="0"/>
              <a:t>01/09/2016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B9E5C-1698-4E52-BC0C-885CF7219BD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668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Catalysis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October 2015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042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4) C-H bonds are formed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88840"/>
            <a:ext cx="6644933" cy="2857321"/>
          </a:xfrm>
        </p:spPr>
      </p:pic>
    </p:spTree>
    <p:extLst>
      <p:ext uri="{BB962C8B-B14F-4D97-AF65-F5344CB8AC3E}">
        <p14:creationId xmlns:p14="http://schemas.microsoft.com/office/powerpoint/2010/main" val="8282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dirty="0" smtClean="0"/>
              <a:t>5) The product ethane is released from the surface of the Ni (desorbed)</a:t>
            </a:r>
            <a:br>
              <a:rPr lang="en-CA" dirty="0" smtClean="0"/>
            </a:br>
            <a:r>
              <a:rPr lang="en-CA" dirty="0" smtClean="0"/>
              <a:t>6) </a:t>
            </a:r>
            <a:r>
              <a:rPr lang="en-CA" dirty="0" smtClean="0">
                <a:solidFill>
                  <a:prstClr val="black"/>
                </a:solidFill>
              </a:rPr>
              <a:t>The Ni </a:t>
            </a:r>
            <a:r>
              <a:rPr lang="en-CA" dirty="0">
                <a:solidFill>
                  <a:prstClr val="black"/>
                </a:solidFill>
              </a:rPr>
              <a:t>remains unchanged and can be used over and over again</a:t>
            </a:r>
            <a:endParaRPr lang="en-C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668" y="2924944"/>
            <a:ext cx="5976664" cy="3482402"/>
          </a:xfrm>
        </p:spPr>
      </p:pic>
    </p:spTree>
    <p:extLst>
      <p:ext uri="{BB962C8B-B14F-4D97-AF65-F5344CB8AC3E}">
        <p14:creationId xmlns:p14="http://schemas.microsoft.com/office/powerpoint/2010/main" val="347945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Homogeneous catalysts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Provide a completely new reaction mechanism that has a faster slow step than the slow step of the </a:t>
            </a:r>
            <a:r>
              <a:rPr lang="en-CA" dirty="0" err="1" smtClean="0"/>
              <a:t>uncatalyzed</a:t>
            </a:r>
            <a:r>
              <a:rPr lang="en-CA" dirty="0" smtClean="0"/>
              <a:t> reaction</a:t>
            </a:r>
          </a:p>
          <a:p>
            <a:r>
              <a:rPr lang="en-CA" dirty="0" smtClean="0"/>
              <a:t>What must be true about the </a:t>
            </a:r>
            <a:r>
              <a:rPr lang="en-CA" dirty="0" err="1" smtClean="0"/>
              <a:t>E</a:t>
            </a:r>
            <a:r>
              <a:rPr lang="en-CA" baseline="-25000" dirty="0" err="1" smtClean="0"/>
              <a:t>a</a:t>
            </a:r>
            <a:r>
              <a:rPr lang="en-CA" dirty="0" smtClean="0"/>
              <a:t> of the catalyzed mechanism’s slow step?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48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Consider the reaction:</a:t>
            </a:r>
            <a:br>
              <a:rPr lang="en-CA" dirty="0" smtClean="0"/>
            </a:br>
            <a:r>
              <a:rPr lang="en-CA" dirty="0" smtClean="0"/>
              <a:t>2H</a:t>
            </a:r>
            <a:r>
              <a:rPr lang="en-CA" baseline="-25000" dirty="0" smtClean="0"/>
              <a:t>2</a:t>
            </a:r>
            <a:r>
              <a:rPr lang="en-CA" dirty="0" smtClean="0"/>
              <a:t>O</a:t>
            </a:r>
            <a:r>
              <a:rPr lang="en-CA" baseline="-25000" dirty="0" smtClean="0"/>
              <a:t>2(l)</a:t>
            </a:r>
            <a:r>
              <a:rPr lang="en-CA" dirty="0" smtClean="0"/>
              <a:t>  </a:t>
            </a:r>
            <a:r>
              <a:rPr lang="en-CA" dirty="0" smtClean="0">
                <a:sym typeface="Wingdings" pitchFamily="2" charset="2"/>
              </a:rPr>
              <a:t>  2H</a:t>
            </a:r>
            <a:r>
              <a:rPr lang="en-CA" baseline="-250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O</a:t>
            </a:r>
            <a:r>
              <a:rPr lang="en-CA" baseline="-25000" dirty="0" smtClean="0">
                <a:sym typeface="Wingdings" pitchFamily="2" charset="2"/>
              </a:rPr>
              <a:t>(l)</a:t>
            </a:r>
            <a:r>
              <a:rPr lang="en-CA" dirty="0" smtClean="0">
                <a:sym typeface="Wingdings" pitchFamily="2" charset="2"/>
              </a:rPr>
              <a:t>  +  O</a:t>
            </a:r>
            <a:r>
              <a:rPr lang="en-CA" baseline="-25000" dirty="0" smtClean="0">
                <a:sym typeface="Wingdings" pitchFamily="2" charset="2"/>
              </a:rPr>
              <a:t>2(g)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The reaction is very slow</a:t>
            </a:r>
          </a:p>
          <a:p>
            <a:endParaRPr lang="en-CA" dirty="0"/>
          </a:p>
          <a:p>
            <a:r>
              <a:rPr lang="en-CA" dirty="0" smtClean="0"/>
              <a:t>If rate = k[H</a:t>
            </a:r>
            <a:r>
              <a:rPr lang="en-CA" baseline="-25000" dirty="0" smtClean="0"/>
              <a:t>2</a:t>
            </a:r>
            <a:r>
              <a:rPr lang="en-CA" dirty="0" smtClean="0"/>
              <a:t>O</a:t>
            </a:r>
            <a:r>
              <a:rPr lang="en-CA" baseline="-25000" dirty="0" smtClean="0"/>
              <a:t>2</a:t>
            </a:r>
            <a:r>
              <a:rPr lang="en-CA" dirty="0" smtClean="0"/>
              <a:t>]</a:t>
            </a:r>
            <a:r>
              <a:rPr lang="en-CA" baseline="30000" dirty="0" smtClean="0"/>
              <a:t>2</a:t>
            </a:r>
            <a:r>
              <a:rPr lang="en-CA" baseline="-25000" dirty="0" smtClean="0"/>
              <a:t> </a:t>
            </a:r>
            <a:r>
              <a:rPr lang="en-CA" dirty="0"/>
              <a:t> </a:t>
            </a:r>
            <a:r>
              <a:rPr lang="en-CA" dirty="0" smtClean="0"/>
              <a:t>propose a mechanism</a:t>
            </a:r>
            <a:endParaRPr lang="en-CA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77096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BUT</a:t>
            </a:r>
            <a:r>
              <a:rPr lang="en-CA" baseline="-25000" dirty="0" smtClean="0"/>
              <a:t>  </a:t>
            </a:r>
            <a:r>
              <a:rPr lang="en-CA" dirty="0" smtClean="0"/>
              <a:t> with a catalyst: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CA" dirty="0" smtClean="0"/>
              <a:t>H</a:t>
            </a:r>
            <a:r>
              <a:rPr lang="en-CA" baseline="-25000" dirty="0" smtClean="0"/>
              <a:t>2</a:t>
            </a:r>
            <a:r>
              <a:rPr lang="en-CA" dirty="0" smtClean="0"/>
              <a:t>O</a:t>
            </a:r>
            <a:r>
              <a:rPr lang="en-CA" baseline="-25000" dirty="0" smtClean="0"/>
              <a:t>2</a:t>
            </a:r>
            <a:r>
              <a:rPr lang="en-CA" dirty="0" smtClean="0"/>
              <a:t>  +  I</a:t>
            </a:r>
            <a:r>
              <a:rPr lang="en-CA" baseline="30000" dirty="0" smtClean="0"/>
              <a:t>-</a:t>
            </a:r>
            <a:r>
              <a:rPr lang="en-CA" dirty="0" smtClean="0"/>
              <a:t>  </a:t>
            </a:r>
            <a:r>
              <a:rPr lang="en-CA" dirty="0" smtClean="0">
                <a:sym typeface="Wingdings" pitchFamily="2" charset="2"/>
              </a:rPr>
              <a:t>  H</a:t>
            </a:r>
            <a:r>
              <a:rPr lang="en-CA" baseline="-250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O  +  IO</a:t>
            </a:r>
            <a:r>
              <a:rPr lang="en-CA" baseline="30000" dirty="0" smtClean="0">
                <a:sym typeface="Wingdings" pitchFamily="2" charset="2"/>
              </a:rPr>
              <a:t>-</a:t>
            </a:r>
            <a:r>
              <a:rPr lang="en-CA" dirty="0" smtClean="0">
                <a:sym typeface="Wingdings" pitchFamily="2" charset="2"/>
              </a:rPr>
              <a:t>   (slow)</a:t>
            </a:r>
          </a:p>
          <a:p>
            <a:pPr marL="514350" indent="-514350">
              <a:buAutoNum type="arabicParenR"/>
            </a:pPr>
            <a:r>
              <a:rPr lang="en-CA" dirty="0" smtClean="0">
                <a:sym typeface="Wingdings" pitchFamily="2" charset="2"/>
              </a:rPr>
              <a:t>H</a:t>
            </a:r>
            <a:r>
              <a:rPr lang="en-CA" baseline="-250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O</a:t>
            </a:r>
            <a:r>
              <a:rPr lang="en-CA" baseline="-250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  +  IO</a:t>
            </a:r>
            <a:r>
              <a:rPr lang="en-CA" baseline="30000" dirty="0" smtClean="0">
                <a:sym typeface="Wingdings" pitchFamily="2" charset="2"/>
              </a:rPr>
              <a:t>-</a:t>
            </a:r>
            <a:r>
              <a:rPr lang="en-CA" baseline="-25000" dirty="0" smtClean="0">
                <a:sym typeface="Wingdings" pitchFamily="2" charset="2"/>
              </a:rPr>
              <a:t>  </a:t>
            </a:r>
            <a:r>
              <a:rPr lang="en-CA" dirty="0" smtClean="0">
                <a:sym typeface="Wingdings" pitchFamily="2" charset="2"/>
              </a:rPr>
              <a:t>  H</a:t>
            </a:r>
            <a:r>
              <a:rPr lang="en-CA" baseline="-250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O  +  O</a:t>
            </a:r>
            <a:r>
              <a:rPr lang="en-CA" baseline="-25000" dirty="0" smtClean="0">
                <a:sym typeface="Wingdings" pitchFamily="2" charset="2"/>
              </a:rPr>
              <a:t>2   </a:t>
            </a:r>
            <a:r>
              <a:rPr lang="en-CA" dirty="0">
                <a:sym typeface="Wingdings" pitchFamily="2" charset="2"/>
              </a:rPr>
              <a:t> </a:t>
            </a:r>
            <a:r>
              <a:rPr lang="en-CA" dirty="0" smtClean="0">
                <a:sym typeface="Wingdings" pitchFamily="2" charset="2"/>
              </a:rPr>
              <a:t>+ I</a:t>
            </a:r>
            <a:r>
              <a:rPr lang="en-CA" baseline="30000" dirty="0" smtClean="0">
                <a:sym typeface="Wingdings" pitchFamily="2" charset="2"/>
              </a:rPr>
              <a:t>- </a:t>
            </a:r>
            <a:r>
              <a:rPr lang="en-CA" dirty="0" smtClean="0">
                <a:sym typeface="Wingdings" pitchFamily="2" charset="2"/>
              </a:rPr>
              <a:t> (fast</a:t>
            </a:r>
            <a:r>
              <a:rPr lang="en-CA" dirty="0">
                <a:sym typeface="Wingdings" pitchFamily="2" charset="2"/>
              </a:rPr>
              <a:t>)</a:t>
            </a:r>
            <a:endParaRPr lang="en-CA" dirty="0" smtClean="0">
              <a:sym typeface="Wingdings" pitchFamily="2" charset="2"/>
            </a:endParaRPr>
          </a:p>
          <a:p>
            <a:pPr marL="514350" indent="-514350">
              <a:buAutoNum type="arabicParenR"/>
            </a:pPr>
            <a:endParaRPr lang="en-CA" dirty="0">
              <a:sym typeface="Wingdings" pitchFamily="2" charset="2"/>
            </a:endParaRPr>
          </a:p>
          <a:p>
            <a:pPr marL="0" indent="0">
              <a:buNone/>
            </a:pPr>
            <a:r>
              <a:rPr lang="en-CA" dirty="0" smtClean="0">
                <a:sym typeface="Wingdings" pitchFamily="2" charset="2"/>
              </a:rPr>
              <a:t>What is the catalyst?</a:t>
            </a:r>
          </a:p>
          <a:p>
            <a:pPr marL="0" indent="0">
              <a:buNone/>
            </a:pPr>
            <a:r>
              <a:rPr lang="en-CA" dirty="0" smtClean="0">
                <a:sym typeface="Wingdings" pitchFamily="2" charset="2"/>
              </a:rPr>
              <a:t>What is the reaction intermediate?</a:t>
            </a:r>
          </a:p>
          <a:p>
            <a:pPr marL="0" indent="0">
              <a:buNone/>
            </a:pPr>
            <a:r>
              <a:rPr lang="en-CA" dirty="0" smtClean="0">
                <a:sym typeface="Wingdings" pitchFamily="2" charset="2"/>
              </a:rPr>
              <a:t>What must be true of the activation energy of the slow step?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51032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Identify the catalyst and reaction intermediate: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	</a:t>
            </a:r>
            <a:r>
              <a:rPr lang="en-CA" sz="3600" dirty="0" smtClean="0"/>
              <a:t>Cl</a:t>
            </a:r>
            <a:r>
              <a:rPr lang="en-CA" sz="3600" baseline="-25000" dirty="0" smtClean="0"/>
              <a:t>(g)</a:t>
            </a:r>
            <a:r>
              <a:rPr lang="en-CA" sz="3600" dirty="0" smtClean="0"/>
              <a:t>  +  O</a:t>
            </a:r>
            <a:r>
              <a:rPr lang="en-CA" sz="3600" baseline="-25000" dirty="0" smtClean="0"/>
              <a:t>3(g)</a:t>
            </a:r>
            <a:r>
              <a:rPr lang="en-CA" sz="3600" dirty="0" smtClean="0"/>
              <a:t>  </a:t>
            </a:r>
            <a:r>
              <a:rPr lang="en-CA" sz="3600" dirty="0" smtClean="0">
                <a:sym typeface="Wingdings" panose="05000000000000000000" pitchFamily="2" charset="2"/>
              </a:rPr>
              <a:t> </a:t>
            </a:r>
            <a:r>
              <a:rPr lang="en-CA" sz="3600" dirty="0" err="1" smtClean="0">
                <a:sym typeface="Wingdings" panose="05000000000000000000" pitchFamily="2" charset="2"/>
              </a:rPr>
              <a:t>ClO</a:t>
            </a:r>
            <a:r>
              <a:rPr lang="en-CA" sz="3600" baseline="-25000" dirty="0" smtClean="0">
                <a:sym typeface="Wingdings" panose="05000000000000000000" pitchFamily="2" charset="2"/>
              </a:rPr>
              <a:t>(g)</a:t>
            </a:r>
            <a:r>
              <a:rPr lang="en-CA" sz="3600" dirty="0" smtClean="0">
                <a:sym typeface="Wingdings" panose="05000000000000000000" pitchFamily="2" charset="2"/>
              </a:rPr>
              <a:t>  +  O</a:t>
            </a:r>
            <a:r>
              <a:rPr lang="en-CA" sz="3600" baseline="-25000" dirty="0" smtClean="0">
                <a:sym typeface="Wingdings" panose="05000000000000000000" pitchFamily="2" charset="2"/>
              </a:rPr>
              <a:t>2(g)</a:t>
            </a:r>
            <a:endParaRPr lang="en-CA" sz="3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CA" sz="3600" dirty="0" smtClean="0">
                <a:sym typeface="Wingdings" panose="05000000000000000000" pitchFamily="2" charset="2"/>
              </a:rPr>
              <a:t>	O</a:t>
            </a:r>
            <a:r>
              <a:rPr lang="en-CA" sz="3600" baseline="-25000" dirty="0" smtClean="0">
                <a:sym typeface="Wingdings" panose="05000000000000000000" pitchFamily="2" charset="2"/>
              </a:rPr>
              <a:t>(g)</a:t>
            </a:r>
            <a:r>
              <a:rPr lang="en-CA" sz="3600" dirty="0" smtClean="0">
                <a:sym typeface="Wingdings" panose="05000000000000000000" pitchFamily="2" charset="2"/>
              </a:rPr>
              <a:t> + </a:t>
            </a:r>
            <a:r>
              <a:rPr lang="en-CA" sz="3600" dirty="0" err="1" smtClean="0">
                <a:sym typeface="Wingdings" panose="05000000000000000000" pitchFamily="2" charset="2"/>
              </a:rPr>
              <a:t>ClO</a:t>
            </a:r>
            <a:r>
              <a:rPr lang="en-CA" sz="3600" baseline="-25000" dirty="0" smtClean="0">
                <a:sym typeface="Wingdings" panose="05000000000000000000" pitchFamily="2" charset="2"/>
              </a:rPr>
              <a:t>(g)</a:t>
            </a:r>
            <a:r>
              <a:rPr lang="en-CA" sz="3600" dirty="0" smtClean="0">
                <a:sym typeface="Wingdings" panose="05000000000000000000" pitchFamily="2" charset="2"/>
              </a:rPr>
              <a:t>    Cl</a:t>
            </a:r>
            <a:r>
              <a:rPr lang="en-CA" sz="3600" baseline="-25000" dirty="0" smtClean="0">
                <a:sym typeface="Wingdings" panose="05000000000000000000" pitchFamily="2" charset="2"/>
              </a:rPr>
              <a:t>(g)</a:t>
            </a:r>
            <a:r>
              <a:rPr lang="en-CA" sz="3600" dirty="0" smtClean="0">
                <a:sym typeface="Wingdings" panose="05000000000000000000" pitchFamily="2" charset="2"/>
              </a:rPr>
              <a:t>  +  O</a:t>
            </a:r>
            <a:r>
              <a:rPr lang="en-CA" sz="3600" baseline="-25000" dirty="0" smtClean="0">
                <a:sym typeface="Wingdings" panose="05000000000000000000" pitchFamily="2" charset="2"/>
              </a:rPr>
              <a:t>2(g)</a:t>
            </a:r>
            <a:endParaRPr lang="en-CA" sz="36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36594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Catalyst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A substance that speeds up a reaction without being consumed itself</a:t>
            </a:r>
          </a:p>
          <a:p>
            <a:r>
              <a:rPr lang="en-CA" dirty="0" smtClean="0"/>
              <a:t>How? By providing a new pathway for the reaction, one with a lower activation energy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4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sz="4000" dirty="0">
                <a:solidFill>
                  <a:prstClr val="black"/>
                </a:solidFill>
              </a:rPr>
              <a:t>Catalyzed Reaction</a:t>
            </a:r>
            <a:br>
              <a:rPr lang="en-CA" sz="4000" dirty="0">
                <a:solidFill>
                  <a:prstClr val="black"/>
                </a:solidFill>
              </a:rPr>
            </a:br>
            <a:r>
              <a:rPr lang="en-CA" sz="2200" dirty="0">
                <a:solidFill>
                  <a:prstClr val="black"/>
                </a:solidFill>
              </a:rPr>
              <a:t>Note: a greater fraction of the collisions are effective therefore the reaction rate increases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CA" dirty="0" err="1" smtClean="0"/>
              <a:t>Uncatalyzed</a:t>
            </a:r>
            <a:r>
              <a:rPr lang="en-CA" dirty="0" smtClean="0"/>
              <a:t> Reaction	</a:t>
            </a:r>
            <a:endParaRPr lang="en-CA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96393"/>
            <a:ext cx="4040188" cy="310825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CA" dirty="0" smtClean="0"/>
              <a:t>Catalyzed Reaction</a:t>
            </a:r>
            <a:endParaRPr lang="en-CA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746676"/>
            <a:ext cx="4041775" cy="280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4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Catalysts can be classified as: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CA" dirty="0" smtClean="0"/>
              <a:t>Homogeneous – where the catalyst is in the same phase as the reactants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2) Heterogeneous – where the catalyst is in a different phase – usually a solid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9512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Heterogeneous catalysts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Consider the following reaction: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 smtClean="0"/>
              <a:t>                         C</a:t>
            </a:r>
            <a:r>
              <a:rPr lang="en-CA" baseline="-25000" dirty="0" smtClean="0"/>
              <a:t>2</a:t>
            </a:r>
            <a:r>
              <a:rPr lang="en-CA" dirty="0" smtClean="0"/>
              <a:t>H</a:t>
            </a:r>
            <a:r>
              <a:rPr lang="en-CA" baseline="-25000" dirty="0" smtClean="0"/>
              <a:t>4</a:t>
            </a:r>
            <a:r>
              <a:rPr lang="en-CA" dirty="0" smtClean="0"/>
              <a:t>  +  H</a:t>
            </a:r>
            <a:r>
              <a:rPr lang="en-CA" baseline="-25000" dirty="0" smtClean="0"/>
              <a:t>2</a:t>
            </a:r>
            <a:r>
              <a:rPr lang="en-CA" dirty="0" smtClean="0"/>
              <a:t>  </a:t>
            </a:r>
            <a:r>
              <a:rPr lang="en-CA" dirty="0" smtClean="0">
                <a:sym typeface="Wingdings" pitchFamily="2" charset="2"/>
              </a:rPr>
              <a:t>  C</a:t>
            </a:r>
            <a:r>
              <a:rPr lang="en-CA" baseline="-25000" dirty="0" smtClean="0">
                <a:sym typeface="Wingdings" pitchFamily="2" charset="2"/>
              </a:rPr>
              <a:t>2</a:t>
            </a:r>
            <a:r>
              <a:rPr lang="en-CA" dirty="0" smtClean="0">
                <a:sym typeface="Wingdings" pitchFamily="2" charset="2"/>
              </a:rPr>
              <a:t>H</a:t>
            </a:r>
            <a:r>
              <a:rPr lang="en-CA" baseline="-25000" dirty="0" smtClean="0">
                <a:sym typeface="Wingdings" pitchFamily="2" charset="2"/>
              </a:rPr>
              <a:t>6</a:t>
            </a:r>
            <a:endParaRPr lang="en-CA" dirty="0" smtClean="0"/>
          </a:p>
          <a:p>
            <a:pPr marL="0" indent="0" algn="ctr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4164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en-CA" sz="3600" dirty="0" smtClean="0"/>
              <a:t>The reaction is slow; most of the activation energy is used to break the strong H-H bond</a:t>
            </a:r>
            <a:endParaRPr lang="en-CA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708920"/>
            <a:ext cx="6530102" cy="187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2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>The reaction rate can be greatly increased in the presence of: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CA" dirty="0" smtClean="0"/>
              <a:t>Platinum</a:t>
            </a:r>
          </a:p>
          <a:p>
            <a:pPr marL="0" indent="0" algn="ctr">
              <a:buNone/>
            </a:pPr>
            <a:r>
              <a:rPr lang="en-CA" dirty="0" smtClean="0"/>
              <a:t>Palladium</a:t>
            </a:r>
          </a:p>
          <a:p>
            <a:pPr marL="0" indent="0" algn="ctr">
              <a:buNone/>
            </a:pPr>
            <a:r>
              <a:rPr lang="en-CA" dirty="0" smtClean="0"/>
              <a:t>Nickel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482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 algn="l"/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1) The reactants are adsorbed (loosely attached) onto the surface of the nickel</a:t>
            </a:r>
            <a:br>
              <a:rPr lang="en-CA" sz="3600" dirty="0" smtClean="0"/>
            </a:br>
            <a:r>
              <a:rPr lang="en-CA" sz="3600" dirty="0">
                <a:solidFill>
                  <a:prstClr val="black"/>
                </a:solidFill>
              </a:rPr>
              <a:t>2) </a:t>
            </a:r>
            <a:r>
              <a:rPr lang="en-CA" sz="3600" dirty="0" smtClean="0">
                <a:solidFill>
                  <a:prstClr val="black"/>
                </a:solidFill>
              </a:rPr>
              <a:t>Ni–H </a:t>
            </a:r>
            <a:r>
              <a:rPr lang="en-CA" sz="3600" dirty="0">
                <a:solidFill>
                  <a:prstClr val="black"/>
                </a:solidFill>
              </a:rPr>
              <a:t>bonds are formed as H-H bonds break</a:t>
            </a:r>
            <a:endParaRPr lang="en-CA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852936"/>
            <a:ext cx="4572000" cy="3678936"/>
          </a:xfrm>
        </p:spPr>
      </p:pic>
    </p:spTree>
    <p:extLst>
      <p:ext uri="{BB962C8B-B14F-4D97-AF65-F5344CB8AC3E}">
        <p14:creationId xmlns:p14="http://schemas.microsoft.com/office/powerpoint/2010/main" val="16159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/>
              <a:t/>
            </a:r>
            <a:br>
              <a:rPr lang="en-CA" sz="3600" dirty="0"/>
            </a:br>
            <a:r>
              <a:rPr lang="en-CA" sz="3600" dirty="0" smtClean="0"/>
              <a:t/>
            </a:r>
            <a:br>
              <a:rPr lang="en-CA" sz="3600" dirty="0" smtClean="0"/>
            </a:br>
            <a:r>
              <a:rPr lang="en-CA" sz="3600" dirty="0" smtClean="0"/>
              <a:t>3)  Molecules and atoms migrate toward each other</a:t>
            </a:r>
            <a:endParaRPr lang="en-CA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324" y="2708920"/>
            <a:ext cx="6415352" cy="2617464"/>
          </a:xfrm>
        </p:spPr>
      </p:pic>
    </p:spTree>
    <p:extLst>
      <p:ext uri="{BB962C8B-B14F-4D97-AF65-F5344CB8AC3E}">
        <p14:creationId xmlns:p14="http://schemas.microsoft.com/office/powerpoint/2010/main" val="346884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235</Words>
  <Application>Microsoft Office PowerPoint</Application>
  <PresentationFormat>On-screen Show (4:3)</PresentationFormat>
  <Paragraphs>44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Catalysis</vt:lpstr>
      <vt:lpstr>Catalyst</vt:lpstr>
      <vt:lpstr>Catalyzed Reaction Note: a greater fraction of the collisions are effective therefore the reaction rate increases</vt:lpstr>
      <vt:lpstr>Catalysts can be classified as:</vt:lpstr>
      <vt:lpstr>Heterogeneous catalysts</vt:lpstr>
      <vt:lpstr>The reaction is slow; most of the activation energy is used to break the strong H-H bond</vt:lpstr>
      <vt:lpstr>The reaction rate can be greatly increased in the presence of:</vt:lpstr>
      <vt:lpstr> 1) The reactants are adsorbed (loosely attached) onto the surface of the nickel 2) Ni–H bonds are formed as H-H bonds break</vt:lpstr>
      <vt:lpstr>   3)  Molecules and atoms migrate toward each other</vt:lpstr>
      <vt:lpstr>4) C-H bonds are formed</vt:lpstr>
      <vt:lpstr>  5) The product ethane is released from the surface of the Ni (desorbed) 6) The Ni remains unchanged and can be used over and over again</vt:lpstr>
      <vt:lpstr>Homogeneous catalysts</vt:lpstr>
      <vt:lpstr>Consider the reaction: 2H2O2(l)    2H2O(l)  +  O2(g)</vt:lpstr>
      <vt:lpstr>BUT   with a catalyst:</vt:lpstr>
      <vt:lpstr>Identify the catalyst and reaction intermediate: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Catalysis</dc:title>
  <dc:creator>Darlene is Beautiful</dc:creator>
  <cp:lastModifiedBy>Ken Wall</cp:lastModifiedBy>
  <cp:revision>20</cp:revision>
  <dcterms:created xsi:type="dcterms:W3CDTF">2012-10-22T01:29:18Z</dcterms:created>
  <dcterms:modified xsi:type="dcterms:W3CDTF">2016-09-01T20:57:58Z</dcterms:modified>
</cp:coreProperties>
</file>