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4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1" d="100"/>
          <a:sy n="121" d="100"/>
        </p:scale>
        <p:origin x="131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1DFA3F-C097-4C3E-BCA4-FB3BF41C9286}" type="datetimeFigureOut">
              <a:rPr lang="en-CA" smtClean="0"/>
              <a:t>01/09/2016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8D58CB-C35A-474D-8969-C1CD33D1D67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823191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4EFF8-9B59-4A0F-8091-8AC177D16797}" type="datetimeFigureOut">
              <a:rPr lang="en-CA" smtClean="0"/>
              <a:t>01/09/2016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B5AB6-2A22-4F30-B4AB-5EFFEB81AA6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20879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4EFF8-9B59-4A0F-8091-8AC177D16797}" type="datetimeFigureOut">
              <a:rPr lang="en-CA" smtClean="0"/>
              <a:t>01/09/2016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B5AB6-2A22-4F30-B4AB-5EFFEB81AA6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27199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4EFF8-9B59-4A0F-8091-8AC177D16797}" type="datetimeFigureOut">
              <a:rPr lang="en-CA" smtClean="0"/>
              <a:t>01/09/2016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B5AB6-2A22-4F30-B4AB-5EFFEB81AA6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54798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4EFF8-9B59-4A0F-8091-8AC177D16797}" type="datetimeFigureOut">
              <a:rPr lang="en-CA" smtClean="0"/>
              <a:t>01/09/2016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B5AB6-2A22-4F30-B4AB-5EFFEB81AA6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54597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4EFF8-9B59-4A0F-8091-8AC177D16797}" type="datetimeFigureOut">
              <a:rPr lang="en-CA" smtClean="0"/>
              <a:t>01/09/2016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B5AB6-2A22-4F30-B4AB-5EFFEB81AA6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2676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4EFF8-9B59-4A0F-8091-8AC177D16797}" type="datetimeFigureOut">
              <a:rPr lang="en-CA" smtClean="0"/>
              <a:t>01/09/2016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B5AB6-2A22-4F30-B4AB-5EFFEB81AA6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45701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4EFF8-9B59-4A0F-8091-8AC177D16797}" type="datetimeFigureOut">
              <a:rPr lang="en-CA" smtClean="0"/>
              <a:t>01/09/2016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B5AB6-2A22-4F30-B4AB-5EFFEB81AA6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99021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4EFF8-9B59-4A0F-8091-8AC177D16797}" type="datetimeFigureOut">
              <a:rPr lang="en-CA" smtClean="0"/>
              <a:t>01/09/2016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B5AB6-2A22-4F30-B4AB-5EFFEB81AA6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81929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4EFF8-9B59-4A0F-8091-8AC177D16797}" type="datetimeFigureOut">
              <a:rPr lang="en-CA" smtClean="0"/>
              <a:t>01/09/2016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B5AB6-2A22-4F30-B4AB-5EFFEB81AA6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34877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4EFF8-9B59-4A0F-8091-8AC177D16797}" type="datetimeFigureOut">
              <a:rPr lang="en-CA" smtClean="0"/>
              <a:t>01/09/2016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B5AB6-2A22-4F30-B4AB-5EFFEB81AA6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7413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4EFF8-9B59-4A0F-8091-8AC177D16797}" type="datetimeFigureOut">
              <a:rPr lang="en-CA" smtClean="0"/>
              <a:t>01/09/2016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B5AB6-2A22-4F30-B4AB-5EFFEB81AA6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59960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4EFF8-9B59-4A0F-8091-8AC177D16797}" type="datetimeFigureOut">
              <a:rPr lang="en-CA" smtClean="0"/>
              <a:t>01/09/2016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B5AB6-2A22-4F30-B4AB-5EFFEB81AA6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05934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rgbClr val="00B0F0"/>
                </a:solidFill>
              </a:rPr>
              <a:t>Reaction mechanisms</a:t>
            </a:r>
            <a:endParaRPr lang="en-CA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 smtClean="0">
                <a:solidFill>
                  <a:srgbClr val="FF0000"/>
                </a:solidFill>
              </a:rPr>
              <a:t>Are one-step </a:t>
            </a:r>
            <a:r>
              <a:rPr lang="en-US" b="1" dirty="0">
                <a:solidFill>
                  <a:srgbClr val="FF0000"/>
                </a:solidFill>
              </a:rPr>
              <a:t>or multi-step </a:t>
            </a:r>
            <a:r>
              <a:rPr lang="en-US" b="1" dirty="0" smtClean="0">
                <a:solidFill>
                  <a:srgbClr val="FF0000"/>
                </a:solidFill>
              </a:rPr>
              <a:t>pathways </a:t>
            </a:r>
            <a:r>
              <a:rPr lang="en-US" dirty="0"/>
              <a:t>that a reaction follows, indicating the order in which collisions occur</a:t>
            </a:r>
            <a:endParaRPr lang="en-CA" dirty="0"/>
          </a:p>
          <a:p>
            <a:pPr lvl="0"/>
            <a:r>
              <a:rPr lang="en-US" dirty="0"/>
              <a:t>A</a:t>
            </a:r>
            <a:r>
              <a:rPr lang="en-US" dirty="0" smtClean="0"/>
              <a:t>re </a:t>
            </a:r>
            <a:r>
              <a:rPr lang="en-US" dirty="0"/>
              <a:t>best-guesses at how the reaction occurs and </a:t>
            </a:r>
            <a:r>
              <a:rPr lang="en-US" b="1" dirty="0">
                <a:solidFill>
                  <a:srgbClr val="FF0000"/>
                </a:solidFill>
              </a:rPr>
              <a:t>can only be determined from the experimentally determined rate law</a:t>
            </a:r>
            <a:r>
              <a:rPr lang="en-US" dirty="0"/>
              <a:t>.</a:t>
            </a:r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488030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>
                <a:solidFill>
                  <a:srgbClr val="00B0F0"/>
                </a:solidFill>
              </a:rPr>
              <a:t>Consider the following reaction mechanism:</a:t>
            </a:r>
            <a:r>
              <a:rPr lang="en-CA" sz="3200" b="1" dirty="0" smtClean="0">
                <a:solidFill>
                  <a:srgbClr val="00B0F0"/>
                </a:solidFill>
              </a:rPr>
              <a:t/>
            </a:r>
            <a:br>
              <a:rPr lang="en-CA" sz="3200" b="1" dirty="0" smtClean="0">
                <a:solidFill>
                  <a:srgbClr val="00B0F0"/>
                </a:solidFill>
              </a:rPr>
            </a:br>
            <a:endParaRPr lang="en-CA" sz="3200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smtClean="0"/>
              <a:t>Step </a:t>
            </a:r>
            <a:r>
              <a:rPr lang="en-US" dirty="0"/>
              <a:t>1:          A  +  B  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  C   (slow)  ΔH = -40 kJ</a:t>
            </a:r>
            <a:endParaRPr lang="en-CA" dirty="0"/>
          </a:p>
          <a:p>
            <a:pPr marL="0" indent="0">
              <a:buNone/>
            </a:pPr>
            <a:r>
              <a:rPr lang="en-US" u="sng" dirty="0"/>
              <a:t>Step 2:         A  +  C  </a:t>
            </a:r>
            <a:r>
              <a:rPr lang="en-US" u="sng" dirty="0">
                <a:sym typeface="Wingdings"/>
              </a:rPr>
              <a:t></a:t>
            </a:r>
            <a:r>
              <a:rPr lang="en-US" u="sng" dirty="0"/>
              <a:t>  D   (fast) </a:t>
            </a:r>
            <a:r>
              <a:rPr lang="en-US" u="sng" dirty="0" smtClean="0"/>
              <a:t>   </a:t>
            </a:r>
            <a:r>
              <a:rPr lang="en-US" dirty="0"/>
              <a:t>ΔH = -60 kJ</a:t>
            </a:r>
            <a:endParaRPr lang="en-CA" dirty="0"/>
          </a:p>
          <a:p>
            <a:pPr marL="0" indent="0">
              <a:buNone/>
            </a:pPr>
            <a:r>
              <a:rPr lang="en-US" dirty="0" smtClean="0"/>
              <a:t>                     </a:t>
            </a:r>
            <a:r>
              <a:rPr lang="en-US" dirty="0"/>
              <a:t>2A  +  B  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  D               ΔH = 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AutoNum type="arabicParenR"/>
            </a:pPr>
            <a:r>
              <a:rPr lang="en-US" dirty="0" smtClean="0"/>
              <a:t>What is the rate law for the reaction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2A  +  B  </a:t>
            </a: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 D?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 </a:t>
            </a:r>
            <a:r>
              <a:rPr lang="en-US" b="1" dirty="0" smtClean="0">
                <a:solidFill>
                  <a:srgbClr val="FF0000"/>
                </a:solidFill>
              </a:rPr>
              <a:t>Rate = k [A][B]</a:t>
            </a:r>
          </a:p>
          <a:p>
            <a:pPr marL="0" indent="0">
              <a:buNone/>
            </a:pPr>
            <a:r>
              <a:rPr lang="en-US" dirty="0" smtClean="0"/>
              <a:t>2) </a:t>
            </a:r>
            <a:r>
              <a:rPr lang="en-US" dirty="0"/>
              <a:t>Try drawing the overall PE diagram and then the </a:t>
            </a:r>
            <a:r>
              <a:rPr lang="en-US" dirty="0" smtClean="0"/>
              <a:t>2-step </a:t>
            </a:r>
            <a:r>
              <a:rPr lang="en-US" dirty="0"/>
              <a:t>PE diagram.</a:t>
            </a:r>
            <a:endParaRPr lang="en-CA" dirty="0"/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1311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600" b="1" u="sng" dirty="0" smtClean="0">
                <a:solidFill>
                  <a:srgbClr val="00B0F0"/>
                </a:solidFill>
              </a:rPr>
              <a:t>Creating Reaction Mechanisms</a:t>
            </a:r>
            <a:r>
              <a:rPr lang="en-CA" sz="3600" dirty="0" smtClean="0"/>
              <a:t/>
            </a:r>
            <a:br>
              <a:rPr lang="en-CA" sz="3600" dirty="0" smtClean="0"/>
            </a:br>
            <a:r>
              <a:rPr lang="en-CA" sz="3100" dirty="0" smtClean="0"/>
              <a:t>(Page 390 #2)</a:t>
            </a:r>
            <a:endParaRPr lang="en-CA" sz="31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496" y="1600200"/>
            <a:ext cx="7005008" cy="4525963"/>
          </a:xfrm>
        </p:spPr>
      </p:pic>
    </p:spTree>
    <p:extLst>
      <p:ext uri="{BB962C8B-B14F-4D97-AF65-F5344CB8AC3E}">
        <p14:creationId xmlns:p14="http://schemas.microsoft.com/office/powerpoint/2010/main" val="3406825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en-CA" sz="3200" dirty="0" smtClean="0"/>
              <a:t>Page 391 #3</a:t>
            </a:r>
            <a:endParaRPr lang="en-CA" sz="32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2748" y="981075"/>
            <a:ext cx="4378504" cy="5145088"/>
          </a:xfrm>
        </p:spPr>
      </p:pic>
    </p:spTree>
    <p:extLst>
      <p:ext uri="{BB962C8B-B14F-4D97-AF65-F5344CB8AC3E}">
        <p14:creationId xmlns:p14="http://schemas.microsoft.com/office/powerpoint/2010/main" val="1101604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rgbClr val="00B0F0"/>
                </a:solidFill>
              </a:rPr>
              <a:t>Reaction mechanisms</a:t>
            </a:r>
            <a:endParaRPr lang="en-CA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	Step </a:t>
            </a:r>
            <a:r>
              <a:rPr lang="en-US" dirty="0"/>
              <a:t>1:         </a:t>
            </a:r>
            <a:r>
              <a:rPr lang="en-US" dirty="0" smtClean="0"/>
              <a:t>A  </a:t>
            </a:r>
            <a:r>
              <a:rPr lang="en-US" dirty="0"/>
              <a:t>+  B  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  C   </a:t>
            </a:r>
            <a:endParaRPr lang="en-CA" dirty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u="sng" dirty="0" smtClean="0"/>
              <a:t>Step </a:t>
            </a:r>
            <a:r>
              <a:rPr lang="en-US" u="sng" dirty="0"/>
              <a:t>2:         A  +  C  </a:t>
            </a:r>
            <a:r>
              <a:rPr lang="en-US" u="sng" dirty="0">
                <a:sym typeface="Wingdings"/>
              </a:rPr>
              <a:t></a:t>
            </a:r>
            <a:r>
              <a:rPr lang="en-US" u="sng" dirty="0"/>
              <a:t>  D   </a:t>
            </a:r>
            <a:endParaRPr lang="en-CA" dirty="0"/>
          </a:p>
          <a:p>
            <a:pPr marL="0" indent="0">
              <a:buNone/>
            </a:pPr>
            <a:r>
              <a:rPr lang="en-US" dirty="0"/>
              <a:t>Overall reaction: </a:t>
            </a:r>
            <a:r>
              <a:rPr lang="en-US" dirty="0" smtClean="0"/>
              <a:t>2A  </a:t>
            </a:r>
            <a:r>
              <a:rPr lang="en-US" dirty="0"/>
              <a:t>+  B  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  </a:t>
            </a:r>
            <a:r>
              <a:rPr lang="en-US" dirty="0" smtClean="0"/>
              <a:t>D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Each step is called an </a:t>
            </a:r>
            <a:r>
              <a:rPr lang="en-US" b="1" dirty="0">
                <a:solidFill>
                  <a:srgbClr val="FF0000"/>
                </a:solidFill>
              </a:rPr>
              <a:t>elementary </a:t>
            </a:r>
            <a:r>
              <a:rPr lang="en-US" b="1" dirty="0" smtClean="0">
                <a:solidFill>
                  <a:srgbClr val="FF0000"/>
                </a:solidFill>
              </a:rPr>
              <a:t>step</a:t>
            </a:r>
          </a:p>
          <a:p>
            <a:r>
              <a:rPr lang="en-US" dirty="0"/>
              <a:t>most </a:t>
            </a:r>
            <a:r>
              <a:rPr lang="en-US" dirty="0" smtClean="0"/>
              <a:t>elementary steps involve </a:t>
            </a:r>
            <a:r>
              <a:rPr lang="en-US" b="1" dirty="0">
                <a:solidFill>
                  <a:srgbClr val="FF0000"/>
                </a:solidFill>
              </a:rPr>
              <a:t>1 or 2 particles </a:t>
            </a:r>
            <a:r>
              <a:rPr lang="en-US" b="1" dirty="0" smtClean="0">
                <a:solidFill>
                  <a:srgbClr val="FF0000"/>
                </a:solidFill>
              </a:rPr>
              <a:t>colliding  </a:t>
            </a:r>
            <a:endParaRPr lang="en-CA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08063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A </a:t>
            </a:r>
            <a:r>
              <a:rPr lang="en-US" b="1" dirty="0">
                <a:solidFill>
                  <a:srgbClr val="00B0F0"/>
                </a:solidFill>
              </a:rPr>
              <a:t>reaction intermediate </a:t>
            </a:r>
            <a:r>
              <a:rPr lang="en-US" dirty="0"/>
              <a:t>is always formed. </a:t>
            </a:r>
            <a:endParaRPr lang="en-US" dirty="0" smtClean="0"/>
          </a:p>
          <a:p>
            <a:pPr lvl="0"/>
            <a:r>
              <a:rPr lang="en-US" dirty="0" smtClean="0"/>
              <a:t>An </a:t>
            </a:r>
            <a:r>
              <a:rPr lang="en-US" dirty="0"/>
              <a:t>intermediate is a substance which is formed and then in a later step is used up again. </a:t>
            </a:r>
            <a:endParaRPr lang="en-US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45901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Autofit/>
          </a:bodyPr>
          <a:lstStyle/>
          <a:p>
            <a:pPr lvl="0"/>
            <a:r>
              <a:rPr lang="en-US" sz="3200" b="1" dirty="0" smtClean="0">
                <a:solidFill>
                  <a:srgbClr val="00B0F0"/>
                </a:solidFill>
              </a:rPr>
              <a:t/>
            </a:r>
            <a:br>
              <a:rPr lang="en-US" sz="3200" b="1" dirty="0" smtClean="0">
                <a:solidFill>
                  <a:srgbClr val="00B0F0"/>
                </a:solidFill>
              </a:rPr>
            </a:br>
            <a:r>
              <a:rPr lang="en-US" sz="3200" b="1" dirty="0" smtClean="0">
                <a:solidFill>
                  <a:srgbClr val="00B0F0"/>
                </a:solidFill>
              </a:rPr>
              <a:t>Which substance is the reaction intermediate in the example below?</a:t>
            </a:r>
            <a:r>
              <a:rPr lang="en-CA" sz="3200" b="1" dirty="0" smtClean="0">
                <a:solidFill>
                  <a:srgbClr val="00B0F0"/>
                </a:solidFill>
              </a:rPr>
              <a:t/>
            </a:r>
            <a:br>
              <a:rPr lang="en-CA" sz="3200" b="1" dirty="0" smtClean="0">
                <a:solidFill>
                  <a:srgbClr val="00B0F0"/>
                </a:solidFill>
              </a:rPr>
            </a:br>
            <a:endParaRPr lang="en-CA" sz="3200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	Step 1:         A  +  B  </a:t>
            </a: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 C   </a:t>
            </a:r>
            <a:endParaRPr lang="en-CA" dirty="0" smtClean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u="sng" dirty="0" smtClean="0"/>
              <a:t>Step 2:         A  +  C  </a:t>
            </a:r>
            <a:r>
              <a:rPr lang="en-US" u="sng" dirty="0" smtClean="0">
                <a:sym typeface="Wingdings"/>
              </a:rPr>
              <a:t></a:t>
            </a:r>
            <a:r>
              <a:rPr lang="en-US" u="sng" dirty="0" smtClean="0"/>
              <a:t>  D   </a:t>
            </a:r>
            <a:endParaRPr lang="en-CA" dirty="0" smtClean="0"/>
          </a:p>
          <a:p>
            <a:pPr marL="0" indent="0">
              <a:buNone/>
            </a:pPr>
            <a:r>
              <a:rPr lang="en-CA" dirty="0" smtClean="0"/>
              <a:t>                               2A + B </a:t>
            </a:r>
            <a:r>
              <a:rPr lang="en-CA" dirty="0" smtClean="0">
                <a:sym typeface="Wingdings" pitchFamily="2" charset="2"/>
              </a:rPr>
              <a:t>  D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46275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One step is always </a:t>
            </a:r>
            <a:r>
              <a:rPr lang="en-US" b="1" dirty="0">
                <a:solidFill>
                  <a:srgbClr val="FF0000"/>
                </a:solidFill>
              </a:rPr>
              <a:t>slower</a:t>
            </a:r>
            <a:r>
              <a:rPr lang="en-US" dirty="0"/>
              <a:t> than the rest and an important part of the mechanism is to indicate which steps are fast and which is slow</a:t>
            </a:r>
            <a:r>
              <a:rPr lang="en-US" dirty="0" smtClean="0"/>
              <a:t>.</a:t>
            </a:r>
          </a:p>
          <a:p>
            <a:pPr lvl="0"/>
            <a:endParaRPr lang="en-US" dirty="0"/>
          </a:p>
          <a:p>
            <a:pPr marL="0" indent="0">
              <a:buNone/>
            </a:pPr>
            <a:r>
              <a:rPr lang="en-US" dirty="0" smtClean="0"/>
              <a:t>	Step </a:t>
            </a:r>
            <a:r>
              <a:rPr lang="en-US" dirty="0"/>
              <a:t>1:          A  +  B  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  C   </a:t>
            </a:r>
            <a:r>
              <a:rPr lang="en-US" b="1" dirty="0">
                <a:solidFill>
                  <a:srgbClr val="00B0F0"/>
                </a:solidFill>
              </a:rPr>
              <a:t>(slow)</a:t>
            </a:r>
            <a:endParaRPr lang="en-CA" b="1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u="sng" dirty="0" smtClean="0"/>
              <a:t>	Step </a:t>
            </a:r>
            <a:r>
              <a:rPr lang="en-US" u="sng" dirty="0"/>
              <a:t>2:         A  +  C  </a:t>
            </a:r>
            <a:r>
              <a:rPr lang="en-US" u="sng" dirty="0">
                <a:sym typeface="Wingdings"/>
              </a:rPr>
              <a:t></a:t>
            </a:r>
            <a:r>
              <a:rPr lang="en-US" u="sng" dirty="0"/>
              <a:t>  D   </a:t>
            </a:r>
            <a:r>
              <a:rPr lang="en-US" b="1" u="sng" dirty="0">
                <a:solidFill>
                  <a:srgbClr val="00B0F0"/>
                </a:solidFill>
              </a:rPr>
              <a:t>(</a:t>
            </a:r>
            <a:r>
              <a:rPr lang="en-US" b="1" u="sng" dirty="0" smtClean="0">
                <a:solidFill>
                  <a:srgbClr val="00B0F0"/>
                </a:solidFill>
              </a:rPr>
              <a:t>fast)</a:t>
            </a:r>
            <a:endParaRPr lang="en-CA" b="1" dirty="0" smtClean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dirty="0" smtClean="0"/>
              <a:t>                               2A  </a:t>
            </a:r>
            <a:r>
              <a:rPr lang="en-US" dirty="0"/>
              <a:t>+  B  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  D</a:t>
            </a:r>
            <a:endParaRPr lang="en-CA" dirty="0"/>
          </a:p>
          <a:p>
            <a:pPr lvl="0"/>
            <a:endParaRPr lang="en-CA" dirty="0"/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01821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b="1" u="sng" dirty="0" smtClean="0">
                <a:solidFill>
                  <a:srgbClr val="00B0F0"/>
                </a:solidFill>
              </a:rPr>
              <a:t>Reaction mechanisms and the rate law</a:t>
            </a:r>
            <a:endParaRPr lang="en-CA" sz="3200" b="1" u="sng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dirty="0" smtClean="0"/>
              <a:t>A rate law can be written for each elementary step using the idea that rate α # of collisions</a:t>
            </a:r>
            <a:endParaRPr lang="en-CA" dirty="0" smtClean="0"/>
          </a:p>
          <a:p>
            <a:pPr marL="0" indent="0">
              <a:buNone/>
            </a:pPr>
            <a:r>
              <a:rPr lang="en-US" dirty="0" smtClean="0"/>
              <a:t>	Step 1:          A  +  B  </a:t>
            </a: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 C   </a:t>
            </a:r>
            <a:r>
              <a:rPr lang="en-US" b="1" dirty="0" smtClean="0">
                <a:solidFill>
                  <a:srgbClr val="00B0F0"/>
                </a:solidFill>
              </a:rPr>
              <a:t>(slow)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B0F0"/>
                </a:solidFill>
              </a:rPr>
              <a:t>	</a:t>
            </a:r>
            <a:r>
              <a:rPr lang="en-US" b="1" dirty="0" smtClean="0">
                <a:solidFill>
                  <a:srgbClr val="FF0000"/>
                </a:solidFill>
              </a:rPr>
              <a:t>Rate = k [A][B]</a:t>
            </a:r>
          </a:p>
          <a:p>
            <a:pPr marL="0" indent="0">
              <a:buNone/>
            </a:pPr>
            <a:endParaRPr lang="en-CA" b="1" dirty="0" smtClean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dirty="0" smtClean="0"/>
              <a:t>	Step 2:         A  +  C  </a:t>
            </a: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 D   </a:t>
            </a:r>
            <a:r>
              <a:rPr lang="en-US" b="1" dirty="0" smtClean="0">
                <a:solidFill>
                  <a:srgbClr val="00B0F0"/>
                </a:solidFill>
              </a:rPr>
              <a:t>(fast)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B0F0"/>
                </a:solidFill>
              </a:rPr>
              <a:t>	</a:t>
            </a:r>
            <a:r>
              <a:rPr lang="en-US" b="1" dirty="0" smtClean="0">
                <a:solidFill>
                  <a:srgbClr val="FF0000"/>
                </a:solidFill>
              </a:rPr>
              <a:t>Rate = k [A][C]</a:t>
            </a:r>
            <a:endParaRPr lang="en-C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696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en-CA" sz="3200" b="1" dirty="0" smtClean="0">
                <a:solidFill>
                  <a:srgbClr val="00B0F0"/>
                </a:solidFill>
              </a:rPr>
              <a:t>Consider the following reaction mechanism:</a:t>
            </a:r>
            <a:endParaRPr lang="en-CA" sz="3200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sz="2800" dirty="0" smtClean="0"/>
              <a:t>	</a:t>
            </a:r>
            <a:r>
              <a:rPr lang="en-CA" sz="2800" dirty="0" err="1" smtClean="0"/>
              <a:t>HBr</a:t>
            </a:r>
            <a:r>
              <a:rPr lang="en-CA" sz="2800" baseline="-25000" dirty="0" smtClean="0"/>
              <a:t>(g)</a:t>
            </a:r>
            <a:r>
              <a:rPr lang="en-CA" sz="2800" dirty="0" smtClean="0"/>
              <a:t> +  O</a:t>
            </a:r>
            <a:r>
              <a:rPr lang="en-CA" sz="2800" baseline="-25000" dirty="0" smtClean="0"/>
              <a:t>2(g)</a:t>
            </a:r>
            <a:r>
              <a:rPr lang="en-CA" sz="2800" dirty="0" smtClean="0"/>
              <a:t> </a:t>
            </a:r>
            <a:r>
              <a:rPr lang="en-CA" sz="2800" dirty="0" smtClean="0">
                <a:sym typeface="Wingdings" pitchFamily="2" charset="2"/>
              </a:rPr>
              <a:t> </a:t>
            </a:r>
            <a:r>
              <a:rPr lang="en-CA" sz="2800" dirty="0" err="1" smtClean="0">
                <a:sym typeface="Wingdings" pitchFamily="2" charset="2"/>
              </a:rPr>
              <a:t>HOOBr</a:t>
            </a:r>
            <a:r>
              <a:rPr lang="en-CA" sz="2800" baseline="-25000" dirty="0" smtClean="0">
                <a:sym typeface="Wingdings" pitchFamily="2" charset="2"/>
              </a:rPr>
              <a:t>(g)</a:t>
            </a:r>
            <a:r>
              <a:rPr lang="en-CA" sz="2800" dirty="0" smtClean="0">
                <a:sym typeface="Wingdings" pitchFamily="2" charset="2"/>
              </a:rPr>
              <a:t>   (slow)</a:t>
            </a:r>
          </a:p>
          <a:p>
            <a:pPr marL="0" indent="0">
              <a:buNone/>
            </a:pPr>
            <a:r>
              <a:rPr lang="en-CA" sz="2800" dirty="0" smtClean="0">
                <a:sym typeface="Wingdings" pitchFamily="2" charset="2"/>
              </a:rPr>
              <a:t>	</a:t>
            </a:r>
            <a:r>
              <a:rPr lang="en-CA" sz="2800" dirty="0" err="1" smtClean="0">
                <a:sym typeface="Wingdings" pitchFamily="2" charset="2"/>
              </a:rPr>
              <a:t>HOOBr</a:t>
            </a:r>
            <a:r>
              <a:rPr lang="en-CA" sz="2800" baseline="-25000" dirty="0" smtClean="0">
                <a:sym typeface="Wingdings" pitchFamily="2" charset="2"/>
              </a:rPr>
              <a:t>(g</a:t>
            </a:r>
            <a:r>
              <a:rPr lang="en-CA" sz="2800" dirty="0" smtClean="0">
                <a:sym typeface="Wingdings" pitchFamily="2" charset="2"/>
              </a:rPr>
              <a:t>  +  </a:t>
            </a:r>
            <a:r>
              <a:rPr lang="en-CA" sz="2800" dirty="0" err="1" smtClean="0">
                <a:sym typeface="Wingdings" pitchFamily="2" charset="2"/>
              </a:rPr>
              <a:t>HBr</a:t>
            </a:r>
            <a:r>
              <a:rPr lang="en-CA" sz="2800" baseline="-25000" dirty="0" smtClean="0">
                <a:sym typeface="Wingdings" pitchFamily="2" charset="2"/>
              </a:rPr>
              <a:t>(g)</a:t>
            </a:r>
            <a:r>
              <a:rPr lang="en-CA" sz="2800" dirty="0" smtClean="0">
                <a:sym typeface="Wingdings" pitchFamily="2" charset="2"/>
              </a:rPr>
              <a:t>    2HOBr</a:t>
            </a:r>
            <a:r>
              <a:rPr lang="en-CA" sz="2800" baseline="-25000" dirty="0" smtClean="0">
                <a:sym typeface="Wingdings" pitchFamily="2" charset="2"/>
              </a:rPr>
              <a:t>(g)  </a:t>
            </a:r>
            <a:r>
              <a:rPr lang="en-CA" sz="2800" dirty="0" smtClean="0">
                <a:sym typeface="Wingdings" pitchFamily="2" charset="2"/>
              </a:rPr>
              <a:t>(fast)</a:t>
            </a:r>
          </a:p>
          <a:p>
            <a:pPr marL="0" indent="0">
              <a:buNone/>
            </a:pPr>
            <a:r>
              <a:rPr lang="en-CA" sz="2800" dirty="0" smtClean="0">
                <a:sym typeface="Wingdings" pitchFamily="2" charset="2"/>
              </a:rPr>
              <a:t>	</a:t>
            </a:r>
            <a:r>
              <a:rPr lang="en-CA" sz="2800" dirty="0" err="1" smtClean="0">
                <a:sym typeface="Wingdings" pitchFamily="2" charset="2"/>
              </a:rPr>
              <a:t>HOBr</a:t>
            </a:r>
            <a:r>
              <a:rPr lang="en-CA" sz="2800" baseline="-25000" dirty="0" smtClean="0">
                <a:sym typeface="Wingdings" pitchFamily="2" charset="2"/>
              </a:rPr>
              <a:t>(g)</a:t>
            </a:r>
            <a:r>
              <a:rPr lang="en-CA" sz="2800" dirty="0" smtClean="0">
                <a:sym typeface="Wingdings" pitchFamily="2" charset="2"/>
              </a:rPr>
              <a:t>  +  </a:t>
            </a:r>
            <a:r>
              <a:rPr lang="en-CA" sz="2800" dirty="0" err="1" smtClean="0">
                <a:sym typeface="Wingdings" pitchFamily="2" charset="2"/>
              </a:rPr>
              <a:t>HBr</a:t>
            </a:r>
            <a:r>
              <a:rPr lang="en-CA" sz="2800" baseline="-25000" dirty="0" smtClean="0">
                <a:sym typeface="Wingdings" pitchFamily="2" charset="2"/>
              </a:rPr>
              <a:t>(g)</a:t>
            </a:r>
            <a:r>
              <a:rPr lang="en-CA" sz="2800" dirty="0" smtClean="0">
                <a:sym typeface="Wingdings" pitchFamily="2" charset="2"/>
              </a:rPr>
              <a:t>    H</a:t>
            </a:r>
            <a:r>
              <a:rPr lang="en-CA" sz="2800" baseline="-25000" dirty="0" smtClean="0">
                <a:sym typeface="Wingdings" pitchFamily="2" charset="2"/>
              </a:rPr>
              <a:t>2</a:t>
            </a:r>
            <a:r>
              <a:rPr lang="en-CA" sz="2800" dirty="0" smtClean="0">
                <a:sym typeface="Wingdings" pitchFamily="2" charset="2"/>
              </a:rPr>
              <a:t>O</a:t>
            </a:r>
            <a:r>
              <a:rPr lang="en-CA" sz="2800" baseline="-25000" dirty="0" smtClean="0">
                <a:sym typeface="Wingdings" pitchFamily="2" charset="2"/>
              </a:rPr>
              <a:t>(g)</a:t>
            </a:r>
            <a:r>
              <a:rPr lang="en-CA" sz="2800" dirty="0" smtClean="0">
                <a:sym typeface="Wingdings" pitchFamily="2" charset="2"/>
              </a:rPr>
              <a:t>  +  Br</a:t>
            </a:r>
            <a:r>
              <a:rPr lang="en-CA" sz="2800" baseline="-25000" dirty="0" smtClean="0">
                <a:sym typeface="Wingdings" pitchFamily="2" charset="2"/>
              </a:rPr>
              <a:t>2(g)  </a:t>
            </a:r>
            <a:r>
              <a:rPr lang="en-CA" sz="2800" dirty="0" smtClean="0">
                <a:sym typeface="Wingdings" pitchFamily="2" charset="2"/>
              </a:rPr>
              <a:t>(fast)</a:t>
            </a:r>
          </a:p>
          <a:p>
            <a:pPr marL="0" indent="0">
              <a:buNone/>
            </a:pPr>
            <a:r>
              <a:rPr lang="en-CA" sz="2800" dirty="0" smtClean="0">
                <a:sym typeface="Wingdings" pitchFamily="2" charset="2"/>
              </a:rPr>
              <a:t>	</a:t>
            </a:r>
            <a:r>
              <a:rPr lang="en-CA" sz="2800" u="sng" dirty="0" err="1" smtClean="0">
                <a:sym typeface="Wingdings" pitchFamily="2" charset="2"/>
              </a:rPr>
              <a:t>HOBr</a:t>
            </a:r>
            <a:r>
              <a:rPr lang="en-CA" sz="2800" baseline="-25000" dirty="0" smtClean="0">
                <a:sym typeface="Wingdings" pitchFamily="2" charset="2"/>
              </a:rPr>
              <a:t>(g)</a:t>
            </a:r>
            <a:r>
              <a:rPr lang="en-CA" sz="2800" u="sng" dirty="0" smtClean="0">
                <a:sym typeface="Wingdings" pitchFamily="2" charset="2"/>
              </a:rPr>
              <a:t>  +  </a:t>
            </a:r>
            <a:r>
              <a:rPr lang="en-CA" sz="2800" u="sng" dirty="0" err="1" smtClean="0">
                <a:sym typeface="Wingdings" pitchFamily="2" charset="2"/>
              </a:rPr>
              <a:t>HBr</a:t>
            </a:r>
            <a:r>
              <a:rPr lang="en-CA" sz="2800" baseline="-25000" dirty="0" smtClean="0">
                <a:sym typeface="Wingdings" pitchFamily="2" charset="2"/>
              </a:rPr>
              <a:t>(g)</a:t>
            </a:r>
            <a:r>
              <a:rPr lang="en-CA" sz="2800" u="sng" dirty="0" smtClean="0">
                <a:sym typeface="Wingdings" pitchFamily="2" charset="2"/>
              </a:rPr>
              <a:t>    H</a:t>
            </a:r>
            <a:r>
              <a:rPr lang="en-CA" sz="2800" baseline="-25000" dirty="0" smtClean="0">
                <a:sym typeface="Wingdings" pitchFamily="2" charset="2"/>
              </a:rPr>
              <a:t>2</a:t>
            </a:r>
            <a:r>
              <a:rPr lang="en-CA" sz="2800" u="sng" dirty="0" smtClean="0">
                <a:sym typeface="Wingdings" pitchFamily="2" charset="2"/>
              </a:rPr>
              <a:t>O</a:t>
            </a:r>
            <a:r>
              <a:rPr lang="en-CA" sz="2800" baseline="-25000" dirty="0" smtClean="0">
                <a:sym typeface="Wingdings" pitchFamily="2" charset="2"/>
              </a:rPr>
              <a:t>(g)</a:t>
            </a:r>
            <a:r>
              <a:rPr lang="en-CA" sz="2800" u="sng" dirty="0" smtClean="0">
                <a:sym typeface="Wingdings" pitchFamily="2" charset="2"/>
              </a:rPr>
              <a:t>  +  Br</a:t>
            </a:r>
            <a:r>
              <a:rPr lang="en-CA" sz="2800" baseline="-25000" dirty="0" smtClean="0">
                <a:sym typeface="Wingdings" pitchFamily="2" charset="2"/>
              </a:rPr>
              <a:t>2(g)  </a:t>
            </a:r>
            <a:r>
              <a:rPr lang="en-CA" sz="2800" u="sng" dirty="0" smtClean="0">
                <a:sym typeface="Wingdings" pitchFamily="2" charset="2"/>
              </a:rPr>
              <a:t>(fast)</a:t>
            </a:r>
          </a:p>
          <a:p>
            <a:pPr marL="0" indent="0">
              <a:buNone/>
            </a:pPr>
            <a:r>
              <a:rPr lang="en-CA" sz="2800" dirty="0" smtClean="0">
                <a:sym typeface="Wingdings" pitchFamily="2" charset="2"/>
              </a:rPr>
              <a:t>	</a:t>
            </a:r>
            <a:r>
              <a:rPr lang="en-CA" sz="2800" b="1" dirty="0" smtClean="0">
                <a:solidFill>
                  <a:srgbClr val="FF0000"/>
                </a:solidFill>
                <a:sym typeface="Wingdings" pitchFamily="2" charset="2"/>
              </a:rPr>
              <a:t>4HBr</a:t>
            </a:r>
            <a:r>
              <a:rPr lang="en-CA" sz="2800" b="1" baseline="-25000" dirty="0" smtClean="0">
                <a:solidFill>
                  <a:srgbClr val="FF0000"/>
                </a:solidFill>
                <a:sym typeface="Wingdings" pitchFamily="2" charset="2"/>
              </a:rPr>
              <a:t>(g)</a:t>
            </a:r>
            <a:r>
              <a:rPr lang="en-CA" sz="2800" b="1" dirty="0" smtClean="0">
                <a:solidFill>
                  <a:srgbClr val="FF0000"/>
                </a:solidFill>
                <a:sym typeface="Wingdings" pitchFamily="2" charset="2"/>
              </a:rPr>
              <a:t>  +  O</a:t>
            </a:r>
            <a:r>
              <a:rPr lang="en-CA" sz="2800" b="1" baseline="-25000" dirty="0" smtClean="0">
                <a:solidFill>
                  <a:srgbClr val="FF0000"/>
                </a:solidFill>
                <a:sym typeface="Wingdings" pitchFamily="2" charset="2"/>
              </a:rPr>
              <a:t>2(g)</a:t>
            </a:r>
            <a:r>
              <a:rPr lang="en-CA" sz="2800" b="1" dirty="0" smtClean="0">
                <a:solidFill>
                  <a:srgbClr val="FF0000"/>
                </a:solidFill>
                <a:sym typeface="Wingdings" pitchFamily="2" charset="2"/>
              </a:rPr>
              <a:t>    2H</a:t>
            </a:r>
            <a:r>
              <a:rPr lang="en-CA" sz="2800" b="1" baseline="-25000" dirty="0" smtClean="0">
                <a:solidFill>
                  <a:srgbClr val="FF0000"/>
                </a:solidFill>
                <a:sym typeface="Wingdings" pitchFamily="2" charset="2"/>
              </a:rPr>
              <a:t>2</a:t>
            </a:r>
            <a:r>
              <a:rPr lang="en-CA" sz="2800" b="1" dirty="0" smtClean="0">
                <a:solidFill>
                  <a:srgbClr val="FF0000"/>
                </a:solidFill>
                <a:sym typeface="Wingdings" pitchFamily="2" charset="2"/>
              </a:rPr>
              <a:t>O</a:t>
            </a:r>
            <a:r>
              <a:rPr lang="en-CA" sz="2800" b="1" baseline="-25000" dirty="0" smtClean="0">
                <a:solidFill>
                  <a:srgbClr val="FF0000"/>
                </a:solidFill>
                <a:sym typeface="Wingdings" pitchFamily="2" charset="2"/>
              </a:rPr>
              <a:t>(g)</a:t>
            </a:r>
            <a:r>
              <a:rPr lang="en-CA" sz="2800" b="1" dirty="0" smtClean="0">
                <a:solidFill>
                  <a:srgbClr val="FF0000"/>
                </a:solidFill>
                <a:sym typeface="Wingdings" pitchFamily="2" charset="2"/>
              </a:rPr>
              <a:t>  +  2Br</a:t>
            </a:r>
            <a:r>
              <a:rPr lang="en-CA" sz="2800" b="1" baseline="-25000" dirty="0" smtClean="0">
                <a:solidFill>
                  <a:srgbClr val="FF0000"/>
                </a:solidFill>
                <a:sym typeface="Wingdings" pitchFamily="2" charset="2"/>
              </a:rPr>
              <a:t>2(g)</a:t>
            </a:r>
            <a:endParaRPr lang="en-CA" sz="2800" b="1" dirty="0">
              <a:solidFill>
                <a:srgbClr val="FF0000"/>
              </a:solidFill>
              <a:sym typeface="Wingdings" pitchFamily="2" charset="2"/>
            </a:endParaRPr>
          </a:p>
          <a:p>
            <a:pPr marL="0" indent="0">
              <a:buNone/>
            </a:pPr>
            <a:r>
              <a:rPr lang="en-CA" sz="2800" b="1" dirty="0" smtClean="0">
                <a:solidFill>
                  <a:srgbClr val="00B0F0"/>
                </a:solidFill>
                <a:sym typeface="Wingdings" pitchFamily="2" charset="2"/>
              </a:rPr>
              <a:t>What is the overall reaction?</a:t>
            </a:r>
          </a:p>
          <a:p>
            <a:pPr marL="0" indent="0">
              <a:buNone/>
            </a:pPr>
            <a:r>
              <a:rPr lang="en-CA" sz="2800" b="1" dirty="0" smtClean="0">
                <a:solidFill>
                  <a:srgbClr val="FF0000"/>
                </a:solidFill>
                <a:sym typeface="Wingdings" pitchFamily="2" charset="2"/>
              </a:rPr>
              <a:t>What reaction intermediates are formed?</a:t>
            </a:r>
          </a:p>
          <a:p>
            <a:pPr marL="0" indent="0">
              <a:buNone/>
            </a:pPr>
            <a:r>
              <a:rPr lang="en-CA" sz="2800" dirty="0" smtClean="0">
                <a:sym typeface="Wingdings" pitchFamily="2" charset="2"/>
              </a:rPr>
              <a:t>Consider the following potential energy diagram for the above reaction. 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16671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b="1" dirty="0" smtClean="0">
                <a:solidFill>
                  <a:srgbClr val="00B0F0"/>
                </a:solidFill>
              </a:rPr>
              <a:t>What do you notice about the slow step?</a:t>
            </a:r>
            <a:endParaRPr lang="en-CA" sz="3200" b="1" dirty="0">
              <a:solidFill>
                <a:srgbClr val="00B0F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2787" y="1600200"/>
            <a:ext cx="4198426" cy="4525963"/>
          </a:xfrm>
        </p:spPr>
      </p:pic>
    </p:spTree>
    <p:extLst>
      <p:ext uri="{BB962C8B-B14F-4D97-AF65-F5344CB8AC3E}">
        <p14:creationId xmlns:p14="http://schemas.microsoft.com/office/powerpoint/2010/main" val="3473049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en-US" sz="4000" b="1" u="sng" dirty="0">
                <a:solidFill>
                  <a:srgbClr val="00B0F0"/>
                </a:solidFill>
              </a:rPr>
              <a:t>RATE DETERMINING STEP</a:t>
            </a:r>
            <a:r>
              <a:rPr lang="en-CA" dirty="0"/>
              <a:t/>
            </a:r>
            <a:br>
              <a:rPr lang="en-CA" dirty="0"/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pPr lvl="0"/>
            <a:r>
              <a:rPr lang="en-US" dirty="0"/>
              <a:t>Is the </a:t>
            </a:r>
            <a:r>
              <a:rPr lang="en-US" b="1" dirty="0">
                <a:solidFill>
                  <a:srgbClr val="FF0000"/>
                </a:solidFill>
              </a:rPr>
              <a:t>slowest</a:t>
            </a:r>
            <a:r>
              <a:rPr lang="en-US" dirty="0"/>
              <a:t> elementary step in the reaction mechanism</a:t>
            </a:r>
            <a:endParaRPr lang="en-CA" dirty="0"/>
          </a:p>
          <a:p>
            <a:pPr lvl="0"/>
            <a:r>
              <a:rPr lang="en-US" dirty="0"/>
              <a:t>The rate law from the slowest step IS the rate law for the overall reaction</a:t>
            </a:r>
            <a:endParaRPr lang="en-CA" dirty="0"/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06068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254</Words>
  <Application>Microsoft Office PowerPoint</Application>
  <PresentationFormat>On-screen Show (4:3)</PresentationFormat>
  <Paragraphs>54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Wingdings</vt:lpstr>
      <vt:lpstr>Office Theme</vt:lpstr>
      <vt:lpstr>Reaction mechanisms</vt:lpstr>
      <vt:lpstr>Reaction mechanisms</vt:lpstr>
      <vt:lpstr>PowerPoint Presentation</vt:lpstr>
      <vt:lpstr> Which substance is the reaction intermediate in the example below? </vt:lpstr>
      <vt:lpstr>PowerPoint Presentation</vt:lpstr>
      <vt:lpstr>Reaction mechanisms and the rate law</vt:lpstr>
      <vt:lpstr>Consider the following reaction mechanism:</vt:lpstr>
      <vt:lpstr>What do you notice about the slow step?</vt:lpstr>
      <vt:lpstr>RATE DETERMINING STEP </vt:lpstr>
      <vt:lpstr>Consider the following reaction mechanism: </vt:lpstr>
      <vt:lpstr>Creating Reaction Mechanisms (Page 390 #2)</vt:lpstr>
      <vt:lpstr>Page 391 #3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Reaction Mechanisms</dc:title>
  <dc:creator>Darlene is Beautiful</dc:creator>
  <cp:lastModifiedBy>Ken Wall</cp:lastModifiedBy>
  <cp:revision>17</cp:revision>
  <dcterms:created xsi:type="dcterms:W3CDTF">2012-03-27T22:52:47Z</dcterms:created>
  <dcterms:modified xsi:type="dcterms:W3CDTF">2016-09-01T20:56:13Z</dcterms:modified>
</cp:coreProperties>
</file>