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7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28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2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84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84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74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2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4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87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36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1508-0684-4F7C-B743-589223117DF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F24D-B3B7-4F96-8ECB-AD440ABE48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1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Rate Law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16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29600" cy="1997412"/>
          </a:xfrm>
        </p:spPr>
      </p:pic>
    </p:spTree>
    <p:extLst>
      <p:ext uri="{BB962C8B-B14F-4D97-AF65-F5344CB8AC3E}">
        <p14:creationId xmlns:p14="http://schemas.microsoft.com/office/powerpoint/2010/main" val="229205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Example 1: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US" sz="3200" dirty="0"/>
              <a:t>N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5</a:t>
            </a:r>
            <a:r>
              <a:rPr lang="en-US" sz="3200" dirty="0"/>
              <a:t> 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 2NO  +  ½ O</a:t>
            </a:r>
            <a:r>
              <a:rPr lang="en-US" sz="3200" baseline="-25000" dirty="0"/>
              <a:t>2</a:t>
            </a:r>
            <a:r>
              <a:rPr lang="en-CA" sz="3200" dirty="0"/>
              <a:t/>
            </a:r>
            <a:br>
              <a:rPr lang="en-CA" sz="3200" dirty="0"/>
            </a:br>
            <a:endParaRPr lang="en-CA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12492"/>
              </p:ext>
            </p:extLst>
          </p:nvPr>
        </p:nvGraphicFramePr>
        <p:xfrm>
          <a:off x="1835696" y="2708920"/>
          <a:ext cx="5904656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862"/>
                <a:gridCol w="35427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[N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baseline="-25000" dirty="0">
                          <a:effectLst/>
                        </a:rPr>
                        <a:t>5</a:t>
                      </a:r>
                      <a:r>
                        <a:rPr lang="en-US" sz="2000" dirty="0">
                          <a:effectLst/>
                        </a:rPr>
                        <a:t>] (mol/L)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Rate of formation of 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 (mol/Ls)</a:t>
                      </a:r>
                      <a:endParaRPr lang="en-C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0.45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0.90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1.35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2.7 x 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5.4 x 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8.2 x 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97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CH</a:t>
            </a:r>
            <a:r>
              <a:rPr lang="en-US" sz="3600" baseline="-25000" dirty="0"/>
              <a:t>3</a:t>
            </a:r>
            <a:r>
              <a:rPr lang="en-US" sz="3600" dirty="0"/>
              <a:t>CHO 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 CH</a:t>
            </a:r>
            <a:r>
              <a:rPr lang="en-US" sz="3600" baseline="-25000" dirty="0"/>
              <a:t>4</a:t>
            </a:r>
            <a:r>
              <a:rPr lang="en-US" sz="3600" dirty="0"/>
              <a:t>  +  CO</a:t>
            </a:r>
            <a:r>
              <a:rPr lang="en-CA" sz="3600" dirty="0"/>
              <a:t/>
            </a:r>
            <a:br>
              <a:rPr lang="en-CA" sz="3600" dirty="0"/>
            </a:br>
            <a:endParaRPr lang="en-C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45072"/>
              </p:ext>
            </p:extLst>
          </p:nvPr>
        </p:nvGraphicFramePr>
        <p:xfrm>
          <a:off x="1403648" y="2708920"/>
          <a:ext cx="6048672" cy="105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986"/>
                <a:gridCol w="35406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[CH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CHO]  (mol/L)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88670" algn="l"/>
                        </a:tabLst>
                      </a:pPr>
                      <a:r>
                        <a:rPr lang="en-US" sz="2000" dirty="0">
                          <a:effectLst/>
                        </a:rPr>
                        <a:t>Rate of formation of CO (mol/</a:t>
                      </a:r>
                      <a:r>
                        <a:rPr lang="en-US" sz="2000" dirty="0" err="1">
                          <a:effectLst/>
                        </a:rPr>
                        <a:t>Ls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0.10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0.20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8.6 x 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3.44 x 10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16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(CH</a:t>
            </a:r>
            <a:r>
              <a:rPr lang="en-US" sz="3600" baseline="-25000" dirty="0"/>
              <a:t>3</a:t>
            </a:r>
            <a:r>
              <a:rPr lang="en-US" sz="3600" dirty="0"/>
              <a:t>)</a:t>
            </a:r>
            <a:r>
              <a:rPr lang="en-US" sz="3600" baseline="-25000" dirty="0"/>
              <a:t>3</a:t>
            </a:r>
            <a:r>
              <a:rPr lang="en-US" sz="3600" dirty="0"/>
              <a:t>CBr  +  OH</a:t>
            </a:r>
            <a:r>
              <a:rPr lang="en-US" sz="3600" baseline="30000" dirty="0"/>
              <a:t>-</a:t>
            </a:r>
            <a:r>
              <a:rPr lang="en-US" sz="3600" dirty="0"/>
              <a:t>  </a:t>
            </a:r>
            <a:r>
              <a:rPr lang="en-US" sz="3600" dirty="0">
                <a:sym typeface="Wingdings"/>
              </a:rPr>
              <a:t></a:t>
            </a:r>
            <a:r>
              <a:rPr lang="en-US" sz="3600" dirty="0"/>
              <a:t>  (CH</a:t>
            </a:r>
            <a:r>
              <a:rPr lang="en-US" sz="3600" baseline="-25000" dirty="0"/>
              <a:t>3</a:t>
            </a:r>
            <a:r>
              <a:rPr lang="en-US" sz="3600" dirty="0"/>
              <a:t>)</a:t>
            </a:r>
            <a:r>
              <a:rPr lang="en-US" sz="3600" baseline="-25000" dirty="0"/>
              <a:t>3</a:t>
            </a:r>
            <a:r>
              <a:rPr lang="en-US" sz="3600" dirty="0"/>
              <a:t>COH  +  Br</a:t>
            </a:r>
            <a:r>
              <a:rPr lang="en-US" sz="3600" baseline="30000" dirty="0"/>
              <a:t>-</a:t>
            </a:r>
            <a:r>
              <a:rPr lang="en-CA" sz="3600" dirty="0"/>
              <a:t/>
            </a:r>
            <a:br>
              <a:rPr lang="en-CA" sz="3600" dirty="0"/>
            </a:br>
            <a:endParaRPr lang="en-C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239307"/>
              </p:ext>
            </p:extLst>
          </p:nvPr>
        </p:nvGraphicFramePr>
        <p:xfrm>
          <a:off x="1331640" y="2492896"/>
          <a:ext cx="6696744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079"/>
                <a:gridCol w="2072801"/>
                <a:gridCol w="26308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[(CH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CBr] mol/L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[OH</a:t>
                      </a:r>
                      <a:r>
                        <a:rPr lang="en-US" sz="2000" baseline="30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] mol/L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Rate of formation of Br</a:t>
                      </a:r>
                      <a:r>
                        <a:rPr lang="en-US" sz="2000" baseline="30000">
                          <a:effectLst/>
                        </a:rPr>
                        <a:t>-</a:t>
                      </a:r>
                      <a:endParaRPr lang="en-C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0.10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0.20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0.10</a:t>
                      </a:r>
                      <a:endParaRPr lang="en-CA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0.10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0.10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0.20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 x 10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8.0 x 10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 x 10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7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6472"/>
            <a:ext cx="8229600" cy="3293419"/>
          </a:xfrm>
        </p:spPr>
      </p:pic>
    </p:spTree>
    <p:extLst>
      <p:ext uri="{BB962C8B-B14F-4D97-AF65-F5344CB8AC3E}">
        <p14:creationId xmlns:p14="http://schemas.microsoft.com/office/powerpoint/2010/main" val="8695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717043" cy="4525963"/>
          </a:xfrm>
        </p:spPr>
      </p:pic>
    </p:spTree>
    <p:extLst>
      <p:ext uri="{BB962C8B-B14F-4D97-AF65-F5344CB8AC3E}">
        <p14:creationId xmlns:p14="http://schemas.microsoft.com/office/powerpoint/2010/main" val="318051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148470" cy="4525963"/>
          </a:xfrm>
        </p:spPr>
      </p:pic>
    </p:spTree>
    <p:extLst>
      <p:ext uri="{BB962C8B-B14F-4D97-AF65-F5344CB8AC3E}">
        <p14:creationId xmlns:p14="http://schemas.microsoft.com/office/powerpoint/2010/main" val="110467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229600" cy="1977805"/>
          </a:xfrm>
        </p:spPr>
      </p:pic>
    </p:spTree>
    <p:extLst>
      <p:ext uri="{BB962C8B-B14F-4D97-AF65-F5344CB8AC3E}">
        <p14:creationId xmlns:p14="http://schemas.microsoft.com/office/powerpoint/2010/main" val="50846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29600" cy="2120740"/>
          </a:xfrm>
        </p:spPr>
      </p:pic>
    </p:spTree>
    <p:extLst>
      <p:ext uri="{BB962C8B-B14F-4D97-AF65-F5344CB8AC3E}">
        <p14:creationId xmlns:p14="http://schemas.microsoft.com/office/powerpoint/2010/main" val="19019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95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Rate Law</vt:lpstr>
      <vt:lpstr>Example 1: N2O5    2NO  +  ½ O2 </vt:lpstr>
      <vt:lpstr>CH3CHO    CH4  +  CO </vt:lpstr>
      <vt:lpstr>(CH3)3CBr  +  OH-    (CH3)3COH  +  Br-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Law</dc:title>
  <dc:creator>Darlene is Beautiful</dc:creator>
  <cp:lastModifiedBy>Ken Wall</cp:lastModifiedBy>
  <cp:revision>4</cp:revision>
  <dcterms:created xsi:type="dcterms:W3CDTF">2012-03-26T00:08:32Z</dcterms:created>
  <dcterms:modified xsi:type="dcterms:W3CDTF">2016-09-01T20:51:13Z</dcterms:modified>
</cp:coreProperties>
</file>