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71" r:id="rId2"/>
    <p:sldId id="260" r:id="rId3"/>
    <p:sldId id="261" r:id="rId4"/>
    <p:sldId id="262" r:id="rId5"/>
    <p:sldId id="263" r:id="rId6"/>
    <p:sldId id="265" r:id="rId7"/>
    <p:sldId id="267" r:id="rId8"/>
    <p:sldId id="268" r:id="rId9"/>
    <p:sldId id="269" r:id="rId10"/>
    <p:sldId id="270" r:id="rId11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4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B04D7928-25E1-44E0-A55C-36BE0BF1CDB3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4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AD739ADC-D031-4D45-A8E5-C0B06252B5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7727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13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706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174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65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906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127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388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641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63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8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568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176BA-BDCE-4905-BED7-CD2DF828FE7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472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en-CA" dirty="0" smtClean="0"/>
              <a:t>Ksp and Solubility</a:t>
            </a:r>
            <a:br>
              <a:rPr lang="en-CA" dirty="0" smtClean="0"/>
            </a:br>
            <a:r>
              <a:rPr lang="en-CA" dirty="0" smtClean="0"/>
              <a:t>November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53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Nature of Solutions:</a:t>
            </a:r>
            <a:br>
              <a:rPr lang="en-CA" dirty="0" smtClean="0"/>
            </a:br>
            <a:r>
              <a:rPr lang="en-CA" dirty="0" smtClean="0"/>
              <a:t>Unsaturated, saturated, supersaturated?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[Sr</a:t>
            </a:r>
            <a:r>
              <a:rPr lang="en-CA" baseline="30000" dirty="0" smtClean="0"/>
              <a:t>2+</a:t>
            </a:r>
            <a:r>
              <a:rPr lang="en-CA" dirty="0" smtClean="0"/>
              <a:t>] = 0.0431M  and [OH</a:t>
            </a:r>
            <a:r>
              <a:rPr lang="en-CA" baseline="30000" dirty="0" smtClean="0"/>
              <a:t>-</a:t>
            </a:r>
            <a:r>
              <a:rPr lang="en-CA" dirty="0" smtClean="0"/>
              <a:t>] = 0.0862M</a:t>
            </a:r>
          </a:p>
          <a:p>
            <a:pPr marL="0" indent="0">
              <a:buNone/>
            </a:pPr>
            <a:r>
              <a:rPr lang="en-CA" dirty="0" smtClean="0"/>
              <a:t>Nature </a:t>
            </a:r>
            <a:r>
              <a:rPr lang="en-CA" smtClean="0"/>
              <a:t>of solution?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208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What is the solubility of </a:t>
            </a:r>
            <a:r>
              <a:rPr lang="en-CA" dirty="0" err="1" smtClean="0"/>
              <a:t>AgBr</a:t>
            </a:r>
            <a:r>
              <a:rPr lang="en-CA" dirty="0" smtClean="0"/>
              <a:t> in </a:t>
            </a:r>
          </a:p>
          <a:p>
            <a:pPr marL="514350" indent="-514350">
              <a:buAutoNum type="alphaLcParenR"/>
            </a:pPr>
            <a:r>
              <a:rPr lang="en-CA" dirty="0" err="1" smtClean="0"/>
              <a:t>mol</a:t>
            </a:r>
            <a:r>
              <a:rPr lang="en-CA" dirty="0" smtClean="0"/>
              <a:t>/L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7.1 x 10</a:t>
            </a:r>
            <a:r>
              <a:rPr lang="en-CA" b="1" baseline="30000" dirty="0" smtClean="0">
                <a:solidFill>
                  <a:srgbClr val="FF0000"/>
                </a:solidFill>
              </a:rPr>
              <a:t>-7</a:t>
            </a:r>
            <a:r>
              <a:rPr lang="en-CA" b="1" dirty="0" smtClean="0">
                <a:solidFill>
                  <a:srgbClr val="FF0000"/>
                </a:solidFill>
              </a:rPr>
              <a:t> </a:t>
            </a:r>
            <a:r>
              <a:rPr lang="en-CA" b="1" dirty="0" err="1" smtClean="0">
                <a:solidFill>
                  <a:srgbClr val="FF0000"/>
                </a:solidFill>
              </a:rPr>
              <a:t>mol</a:t>
            </a:r>
            <a:r>
              <a:rPr lang="en-CA" b="1" dirty="0" smtClean="0">
                <a:solidFill>
                  <a:srgbClr val="FF0000"/>
                </a:solidFill>
              </a:rPr>
              <a:t>/L</a:t>
            </a:r>
          </a:p>
          <a:p>
            <a:pPr marL="0" indent="0">
              <a:buNone/>
            </a:pPr>
            <a:r>
              <a:rPr lang="en-CA" dirty="0" smtClean="0"/>
              <a:t>b) g/100 mL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1.3 x 10</a:t>
            </a:r>
            <a:r>
              <a:rPr lang="en-CA" b="1" baseline="30000" dirty="0" smtClean="0">
                <a:solidFill>
                  <a:srgbClr val="FF0000"/>
                </a:solidFill>
              </a:rPr>
              <a:t>-5</a:t>
            </a:r>
            <a:r>
              <a:rPr lang="en-CA" b="1" dirty="0" smtClean="0">
                <a:solidFill>
                  <a:srgbClr val="FF0000"/>
                </a:solidFill>
              </a:rPr>
              <a:t> g/L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34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Which is more soluble: BaF</a:t>
            </a:r>
            <a:r>
              <a:rPr lang="en-CA" baseline="-25000" dirty="0" smtClean="0"/>
              <a:t>2</a:t>
            </a:r>
            <a:r>
              <a:rPr lang="en-CA" dirty="0" smtClean="0"/>
              <a:t> OR CaSO</a:t>
            </a:r>
            <a:r>
              <a:rPr lang="en-CA" baseline="-25000" dirty="0" smtClean="0"/>
              <a:t>4</a:t>
            </a:r>
            <a:r>
              <a:rPr lang="en-CA" dirty="0" smtClean="0"/>
              <a:t>?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BaF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:  1.8 x 10</a:t>
            </a:r>
            <a:r>
              <a:rPr lang="en-CA" b="1" baseline="30000" dirty="0" smtClean="0">
                <a:solidFill>
                  <a:srgbClr val="FF0000"/>
                </a:solidFill>
              </a:rPr>
              <a:t>-2</a:t>
            </a:r>
            <a:r>
              <a:rPr lang="en-CA" b="1" dirty="0" smtClean="0">
                <a:solidFill>
                  <a:srgbClr val="FF0000"/>
                </a:solidFill>
              </a:rPr>
              <a:t> </a:t>
            </a:r>
            <a:r>
              <a:rPr lang="en-CA" b="1" dirty="0" err="1" smtClean="0">
                <a:solidFill>
                  <a:srgbClr val="FF0000"/>
                </a:solidFill>
              </a:rPr>
              <a:t>mol</a:t>
            </a:r>
            <a:r>
              <a:rPr lang="en-CA" b="1" dirty="0" smtClean="0">
                <a:solidFill>
                  <a:srgbClr val="FF0000"/>
                </a:solidFill>
              </a:rPr>
              <a:t>/L</a:t>
            </a:r>
          </a:p>
          <a:p>
            <a:pPr marL="0" indent="0">
              <a:buNone/>
            </a:pPr>
            <a:endParaRPr lang="en-CA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CaSO</a:t>
            </a:r>
            <a:r>
              <a:rPr lang="en-CA" b="1" baseline="-25000" dirty="0" smtClean="0">
                <a:solidFill>
                  <a:srgbClr val="FF0000"/>
                </a:solidFill>
              </a:rPr>
              <a:t>4</a:t>
            </a:r>
            <a:r>
              <a:rPr lang="en-CA" b="1" dirty="0" smtClean="0">
                <a:solidFill>
                  <a:srgbClr val="FF0000"/>
                </a:solidFill>
              </a:rPr>
              <a:t> : 7.8 x 10</a:t>
            </a:r>
            <a:r>
              <a:rPr lang="en-CA" b="1" baseline="30000" dirty="0" smtClean="0">
                <a:solidFill>
                  <a:srgbClr val="FF0000"/>
                </a:solidFill>
              </a:rPr>
              <a:t>-3</a:t>
            </a:r>
            <a:r>
              <a:rPr lang="en-CA" b="1" dirty="0" smtClean="0">
                <a:solidFill>
                  <a:srgbClr val="FF0000"/>
                </a:solidFill>
              </a:rPr>
              <a:t> </a:t>
            </a:r>
            <a:r>
              <a:rPr lang="en-CA" b="1" dirty="0" err="1" smtClean="0">
                <a:solidFill>
                  <a:srgbClr val="FF0000"/>
                </a:solidFill>
              </a:rPr>
              <a:t>mol</a:t>
            </a:r>
            <a:r>
              <a:rPr lang="en-CA" b="1" dirty="0" smtClean="0">
                <a:solidFill>
                  <a:srgbClr val="FF0000"/>
                </a:solidFill>
              </a:rPr>
              <a:t>/L</a:t>
            </a:r>
          </a:p>
          <a:p>
            <a:pPr marL="0" indent="0">
              <a:buNone/>
            </a:pPr>
            <a:endParaRPr lang="en-CA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Therefore BaF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is more soluble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87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Temperature and 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Δ</a:t>
            </a:r>
            <a:r>
              <a:rPr lang="en-CA" dirty="0" err="1"/>
              <a:t>H</a:t>
            </a:r>
            <a:r>
              <a:rPr lang="en-CA" baseline="-25000" dirty="0" err="1" smtClean="0"/>
              <a:t>sol’n</a:t>
            </a:r>
            <a:r>
              <a:rPr lang="en-CA" dirty="0" smtClean="0"/>
              <a:t> for NaNO</a:t>
            </a:r>
            <a:r>
              <a:rPr lang="en-CA" baseline="-25000" dirty="0" smtClean="0"/>
              <a:t>3</a:t>
            </a:r>
            <a:r>
              <a:rPr lang="en-CA" dirty="0" smtClean="0"/>
              <a:t> = 35 kJ/</a:t>
            </a:r>
            <a:r>
              <a:rPr lang="en-CA" dirty="0" err="1" smtClean="0"/>
              <a:t>mol</a:t>
            </a:r>
            <a:endParaRPr lang="en-CA" dirty="0" smtClean="0"/>
          </a:p>
          <a:p>
            <a:pPr marL="0" indent="0">
              <a:buNone/>
            </a:pPr>
            <a:r>
              <a:rPr lang="el-GR" dirty="0" smtClean="0"/>
              <a:t>Δ</a:t>
            </a:r>
            <a:r>
              <a:rPr lang="en-CA" dirty="0" err="1" smtClean="0"/>
              <a:t>H</a:t>
            </a:r>
            <a:r>
              <a:rPr lang="en-CA" baseline="-25000" dirty="0" err="1" smtClean="0"/>
              <a:t>sol’n</a:t>
            </a:r>
            <a:r>
              <a:rPr lang="en-CA" dirty="0" smtClean="0"/>
              <a:t> for KOH = -56 kJ/</a:t>
            </a:r>
            <a:r>
              <a:rPr lang="en-CA" dirty="0" err="1" smtClean="0"/>
              <a:t>mol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What happens to the solubility of each as temperature increases?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49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from 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 solubility of </a:t>
            </a:r>
            <a:r>
              <a:rPr lang="en-CA" dirty="0" err="1" smtClean="0"/>
              <a:t>CuBr</a:t>
            </a:r>
            <a:r>
              <a:rPr lang="en-CA" dirty="0" smtClean="0"/>
              <a:t> is 2.0 x 10</a:t>
            </a:r>
            <a:r>
              <a:rPr lang="en-CA" baseline="30000" dirty="0" smtClean="0"/>
              <a:t>-4</a:t>
            </a:r>
            <a:r>
              <a:rPr lang="en-CA" dirty="0" smtClean="0"/>
              <a:t> </a:t>
            </a:r>
            <a:r>
              <a:rPr lang="en-CA" dirty="0" err="1" smtClean="0"/>
              <a:t>mol</a:t>
            </a:r>
            <a:r>
              <a:rPr lang="en-CA" dirty="0" smtClean="0"/>
              <a:t>/L</a:t>
            </a:r>
          </a:p>
          <a:p>
            <a:pPr marL="0" indent="0">
              <a:buNone/>
            </a:pPr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for </a:t>
            </a:r>
            <a:r>
              <a:rPr lang="en-CA" dirty="0" err="1" smtClean="0"/>
              <a:t>CuBr</a:t>
            </a:r>
            <a:r>
              <a:rPr lang="en-CA" dirty="0" smtClean="0"/>
              <a:t>=?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583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from 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 solubility of Bi</a:t>
            </a:r>
            <a:r>
              <a:rPr lang="en-CA" baseline="-25000" dirty="0" smtClean="0"/>
              <a:t>2</a:t>
            </a:r>
            <a:r>
              <a:rPr lang="en-CA" dirty="0" smtClean="0"/>
              <a:t>S</a:t>
            </a:r>
            <a:r>
              <a:rPr lang="en-CA" baseline="-25000" dirty="0" smtClean="0"/>
              <a:t>3</a:t>
            </a:r>
            <a:r>
              <a:rPr lang="en-CA" dirty="0" smtClean="0"/>
              <a:t> is 1.5 x 10</a:t>
            </a:r>
            <a:r>
              <a:rPr lang="en-CA" baseline="30000" dirty="0" smtClean="0"/>
              <a:t>-15</a:t>
            </a:r>
            <a:r>
              <a:rPr lang="en-CA" dirty="0" smtClean="0"/>
              <a:t> </a:t>
            </a:r>
            <a:r>
              <a:rPr lang="en-CA" dirty="0" err="1" smtClean="0"/>
              <a:t>mol</a:t>
            </a:r>
            <a:r>
              <a:rPr lang="en-CA" dirty="0" smtClean="0"/>
              <a:t>/L</a:t>
            </a:r>
          </a:p>
          <a:p>
            <a:pPr marL="0" indent="0">
              <a:buNone/>
            </a:pPr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for Bi</a:t>
            </a:r>
            <a:r>
              <a:rPr lang="en-CA" baseline="-25000" dirty="0" smtClean="0"/>
              <a:t>2</a:t>
            </a:r>
            <a:r>
              <a:rPr lang="en-CA" dirty="0" smtClean="0"/>
              <a:t>S</a:t>
            </a:r>
            <a:r>
              <a:rPr lang="en-CA" baseline="-25000" dirty="0" smtClean="0"/>
              <a:t>3</a:t>
            </a:r>
            <a:r>
              <a:rPr lang="en-CA" dirty="0" smtClean="0"/>
              <a:t> =?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204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from Solubility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 solubility of NiCO</a:t>
            </a:r>
            <a:r>
              <a:rPr lang="en-CA" baseline="-25000" dirty="0" smtClean="0"/>
              <a:t>3</a:t>
            </a:r>
            <a:r>
              <a:rPr lang="en-CA" dirty="0" smtClean="0"/>
              <a:t> is 0.011 g/250 mL</a:t>
            </a:r>
          </a:p>
          <a:p>
            <a:pPr marL="0" indent="0">
              <a:buNone/>
            </a:pPr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</a:t>
            </a:r>
            <a:r>
              <a:rPr lang="en-CA" smtClean="0"/>
              <a:t>for NiCO</a:t>
            </a:r>
            <a:r>
              <a:rPr lang="en-CA" baseline="-25000" smtClean="0"/>
              <a:t>3</a:t>
            </a:r>
            <a:r>
              <a:rPr lang="en-CA" smtClean="0"/>
              <a:t> </a:t>
            </a:r>
            <a:r>
              <a:rPr lang="en-CA" dirty="0" smtClean="0"/>
              <a:t>=?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054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Nature of Solutions:</a:t>
            </a:r>
            <a:br>
              <a:rPr lang="en-CA" dirty="0" smtClean="0"/>
            </a:br>
            <a:r>
              <a:rPr lang="en-CA" dirty="0" smtClean="0"/>
              <a:t>Unsaturated, saturated, supersaturated?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In a solution [Ba</a:t>
            </a:r>
            <a:r>
              <a:rPr lang="en-CA" baseline="30000" dirty="0" smtClean="0"/>
              <a:t>2+</a:t>
            </a:r>
            <a:r>
              <a:rPr lang="en-CA" dirty="0" smtClean="0"/>
              <a:t>] = 1.0 x 10</a:t>
            </a:r>
            <a:r>
              <a:rPr lang="en-CA" baseline="30000" dirty="0" smtClean="0"/>
              <a:t>-5</a:t>
            </a:r>
            <a:r>
              <a:rPr lang="en-CA" dirty="0" smtClean="0"/>
              <a:t>M and [SO</a:t>
            </a:r>
            <a:r>
              <a:rPr lang="en-CA" baseline="-25000" dirty="0" smtClean="0"/>
              <a:t>4</a:t>
            </a:r>
            <a:r>
              <a:rPr lang="en-CA" baseline="30000" dirty="0" smtClean="0"/>
              <a:t>2-</a:t>
            </a:r>
            <a:r>
              <a:rPr lang="en-CA" dirty="0" smtClean="0"/>
              <a:t>] = 1.0 x 10</a:t>
            </a:r>
            <a:r>
              <a:rPr lang="en-CA" baseline="30000" dirty="0" smtClean="0"/>
              <a:t>-5</a:t>
            </a:r>
            <a:r>
              <a:rPr lang="en-CA" dirty="0" smtClean="0"/>
              <a:t>M. What is the nature of the solution?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8324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Nature of Solutions:</a:t>
            </a:r>
            <a:br>
              <a:rPr lang="en-CA" dirty="0" smtClean="0"/>
            </a:br>
            <a:r>
              <a:rPr lang="en-CA" dirty="0" smtClean="0"/>
              <a:t>Unsaturated, saturated, supersaturated?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[Ag</a:t>
            </a:r>
            <a:r>
              <a:rPr lang="en-CA" baseline="30000" dirty="0" smtClean="0"/>
              <a:t>+</a:t>
            </a:r>
            <a:r>
              <a:rPr lang="en-CA" dirty="0" smtClean="0"/>
              <a:t>] = 1.5 x 10</a:t>
            </a:r>
            <a:r>
              <a:rPr lang="en-CA" baseline="30000" dirty="0" smtClean="0"/>
              <a:t>-6</a:t>
            </a:r>
            <a:r>
              <a:rPr lang="en-CA" dirty="0" smtClean="0"/>
              <a:t>M  [I</a:t>
            </a:r>
            <a:r>
              <a:rPr lang="en-CA" baseline="30000" dirty="0" smtClean="0"/>
              <a:t>-</a:t>
            </a:r>
            <a:r>
              <a:rPr lang="en-CA" dirty="0" smtClean="0"/>
              <a:t>] = 2.0 x 10</a:t>
            </a:r>
            <a:r>
              <a:rPr lang="en-CA" baseline="30000" dirty="0" smtClean="0"/>
              <a:t>-2</a:t>
            </a:r>
            <a:r>
              <a:rPr lang="en-CA" dirty="0" smtClean="0"/>
              <a:t>M</a:t>
            </a:r>
          </a:p>
          <a:p>
            <a:pPr marL="0" indent="0">
              <a:buNone/>
            </a:pPr>
            <a:r>
              <a:rPr lang="en-CA" dirty="0" smtClean="0"/>
              <a:t>Nature of solution?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882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199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Ksp and Solubility November 2015</vt:lpstr>
      <vt:lpstr>Solubility</vt:lpstr>
      <vt:lpstr>Solubility</vt:lpstr>
      <vt:lpstr>Temperature and solubility</vt:lpstr>
      <vt:lpstr>Ksp from Solubility</vt:lpstr>
      <vt:lpstr>Ksp from Solubility</vt:lpstr>
      <vt:lpstr>Ksp from Solubility</vt:lpstr>
      <vt:lpstr>Nature of Solutions: Unsaturated, saturated, supersaturated?</vt:lpstr>
      <vt:lpstr>Nature of Solutions: Unsaturated, saturated, supersaturated?</vt:lpstr>
      <vt:lpstr>Nature of Solutions: Unsaturated, saturated, supersaturated?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Warm-up: Insignificant “x”</dc:title>
  <dc:creator>Darlene</dc:creator>
  <cp:lastModifiedBy>Ken Wall</cp:lastModifiedBy>
  <cp:revision>10</cp:revision>
  <cp:lastPrinted>2013-11-01T14:29:53Z</cp:lastPrinted>
  <dcterms:created xsi:type="dcterms:W3CDTF">2012-11-13T14:57:23Z</dcterms:created>
  <dcterms:modified xsi:type="dcterms:W3CDTF">2016-09-02T11:01:16Z</dcterms:modified>
</cp:coreProperties>
</file>