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4212-80D9-4430-BCE3-E9479F4804F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95EA-6E7B-4C72-A76C-442BA5AE9A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1741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4212-80D9-4430-BCE3-E9479F4804F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95EA-6E7B-4C72-A76C-442BA5AE9A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8572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772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4212-80D9-4430-BCE3-E9479F4804F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95EA-6E7B-4C72-A76C-442BA5AE9A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9795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0D14-90DD-4737-8470-93700BB6D12C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02/09/2016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0971-06BD-4C41-BD6C-40BD1CBF12B6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852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0D14-90DD-4737-8470-93700BB6D12C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02/09/2016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0971-06BD-4C41-BD6C-40BD1CBF12B6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9499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0D14-90DD-4737-8470-93700BB6D12C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02/09/2016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0971-06BD-4C41-BD6C-40BD1CBF12B6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307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0D14-90DD-4737-8470-93700BB6D12C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02/09/2016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0971-06BD-4C41-BD6C-40BD1CBF12B6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6596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0D14-90DD-4737-8470-93700BB6D12C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02/09/2016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0971-06BD-4C41-BD6C-40BD1CBF12B6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4782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0D14-90DD-4737-8470-93700BB6D12C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02/09/2016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0971-06BD-4C41-BD6C-40BD1CBF12B6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1550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0D14-90DD-4737-8470-93700BB6D12C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02/09/2016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0971-06BD-4C41-BD6C-40BD1CBF12B6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6391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0D14-90DD-4737-8470-93700BB6D12C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02/09/2016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0971-06BD-4C41-BD6C-40BD1CBF12B6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7193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4212-80D9-4430-BCE3-E9479F4804F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95EA-6E7B-4C72-A76C-442BA5AE9A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30980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0D14-90DD-4737-8470-93700BB6D12C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02/09/2016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0971-06BD-4C41-BD6C-40BD1CBF12B6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7380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0D14-90DD-4737-8470-93700BB6D12C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02/09/2016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0971-06BD-4C41-BD6C-40BD1CBF12B6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21836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0D14-90DD-4737-8470-93700BB6D12C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02/09/2016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50971-06BD-4C41-BD6C-40BD1CBF12B6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375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4212-80D9-4430-BCE3-E9479F4804F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95EA-6E7B-4C72-A76C-442BA5AE9A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8984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2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4212-80D9-4430-BCE3-E9479F4804F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95EA-6E7B-4C72-A76C-442BA5AE9A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6669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4212-80D9-4430-BCE3-E9479F4804F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95EA-6E7B-4C72-A76C-442BA5AE9A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9625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4212-80D9-4430-BCE3-E9479F4804F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95EA-6E7B-4C72-A76C-442BA5AE9A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6317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4212-80D9-4430-BCE3-E9479F4804F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95EA-6E7B-4C72-A76C-442BA5AE9A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9083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4212-80D9-4430-BCE3-E9479F4804F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95EA-6E7B-4C72-A76C-442BA5AE9A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04061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14212-80D9-4430-BCE3-E9479F4804F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95EA-6E7B-4C72-A76C-442BA5AE9A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5599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14212-80D9-4430-BCE3-E9479F4804FC}" type="datetimeFigureOut">
              <a:rPr lang="en-CA" smtClean="0"/>
              <a:t>02/09/2016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C95EA-6E7B-4C72-A76C-442BA5AE9A4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005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0D14-90DD-4737-8470-93700BB6D12C}" type="datetimeFigureOut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02/09/2016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50971-06BD-4C41-BD6C-40BD1CBF12B6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433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1296143"/>
          </a:xfrm>
        </p:spPr>
        <p:txBody>
          <a:bodyPr>
            <a:noAutofit/>
          </a:bodyPr>
          <a:lstStyle/>
          <a:p>
            <a:r>
              <a:rPr lang="en-CA" b="1" dirty="0" smtClean="0">
                <a:solidFill>
                  <a:srgbClr val="0070C0"/>
                </a:solidFill>
              </a:rPr>
              <a:t>Predicting Precipitate Formation</a:t>
            </a:r>
            <a:endParaRPr lang="en-CA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2276872"/>
            <a:ext cx="3352800" cy="349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340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4800" b="1" dirty="0" smtClean="0">
                <a:solidFill>
                  <a:srgbClr val="0070C0"/>
                </a:solidFill>
              </a:rPr>
              <a:t>Will a precipitate form?</a:t>
            </a:r>
            <a:endParaRPr lang="en-CA" sz="4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b="1" dirty="0" smtClean="0">
                <a:solidFill>
                  <a:srgbClr val="FF0000"/>
                </a:solidFill>
              </a:rPr>
              <a:t>100.0 mL of 0.010M </a:t>
            </a:r>
            <a:r>
              <a:rPr lang="en-CA" b="1" dirty="0" err="1" smtClean="0">
                <a:solidFill>
                  <a:srgbClr val="FF0000"/>
                </a:solidFill>
              </a:rPr>
              <a:t>Pb</a:t>
            </a:r>
            <a:r>
              <a:rPr lang="en-CA" b="1" dirty="0" smtClean="0">
                <a:solidFill>
                  <a:srgbClr val="FF0000"/>
                </a:solidFill>
              </a:rPr>
              <a:t>(NO</a:t>
            </a:r>
            <a:r>
              <a:rPr lang="en-CA" b="1" baseline="-25000" dirty="0" smtClean="0">
                <a:solidFill>
                  <a:srgbClr val="FF0000"/>
                </a:solidFill>
              </a:rPr>
              <a:t>3</a:t>
            </a:r>
            <a:r>
              <a:rPr lang="en-CA" b="1" dirty="0" smtClean="0">
                <a:solidFill>
                  <a:srgbClr val="FF0000"/>
                </a:solidFill>
              </a:rPr>
              <a:t>)</a:t>
            </a:r>
            <a:r>
              <a:rPr lang="en-CA" b="1" baseline="-25000" dirty="0" smtClean="0">
                <a:solidFill>
                  <a:srgbClr val="FF0000"/>
                </a:solidFill>
              </a:rPr>
              <a:t>2</a:t>
            </a:r>
            <a:r>
              <a:rPr lang="en-CA" b="1" dirty="0" smtClean="0">
                <a:solidFill>
                  <a:srgbClr val="FF0000"/>
                </a:solidFill>
              </a:rPr>
              <a:t> is mixed with </a:t>
            </a:r>
          </a:p>
          <a:p>
            <a:pPr marL="0" indent="0">
              <a:buNone/>
            </a:pPr>
            <a:r>
              <a:rPr lang="en-CA" b="1" dirty="0">
                <a:solidFill>
                  <a:srgbClr val="FF0000"/>
                </a:solidFill>
              </a:rPr>
              <a:t>3</a:t>
            </a:r>
            <a:r>
              <a:rPr lang="en-CA" b="1" dirty="0" smtClean="0">
                <a:solidFill>
                  <a:srgbClr val="FF0000"/>
                </a:solidFill>
              </a:rPr>
              <a:t>00.0 mL of 0.010M Na</a:t>
            </a:r>
            <a:r>
              <a:rPr lang="en-CA" b="1" baseline="-25000" dirty="0" smtClean="0">
                <a:solidFill>
                  <a:srgbClr val="FF0000"/>
                </a:solidFill>
              </a:rPr>
              <a:t>2</a:t>
            </a:r>
            <a:r>
              <a:rPr lang="en-CA" b="1" dirty="0" smtClean="0">
                <a:solidFill>
                  <a:srgbClr val="FF0000"/>
                </a:solidFill>
              </a:rPr>
              <a:t>SO</a:t>
            </a:r>
            <a:r>
              <a:rPr lang="en-CA" b="1" baseline="-25000" dirty="0" smtClean="0">
                <a:solidFill>
                  <a:srgbClr val="FF0000"/>
                </a:solidFill>
              </a:rPr>
              <a:t>4</a:t>
            </a:r>
            <a:r>
              <a:rPr lang="en-CA" b="1" dirty="0" smtClean="0">
                <a:solidFill>
                  <a:srgbClr val="FF0000"/>
                </a:solidFill>
              </a:rPr>
              <a:t> . </a:t>
            </a:r>
          </a:p>
          <a:p>
            <a:pPr marL="0" indent="0">
              <a:buNone/>
            </a:pPr>
            <a:r>
              <a:rPr lang="en-CA" dirty="0" smtClean="0"/>
              <a:t>What precipitate is likely to form?</a:t>
            </a:r>
          </a:p>
          <a:p>
            <a:pPr marL="0" indent="0">
              <a:buNone/>
            </a:pPr>
            <a:r>
              <a:rPr lang="en-CA" dirty="0" smtClean="0"/>
              <a:t>Will it form?</a:t>
            </a:r>
          </a:p>
          <a:p>
            <a:pPr marL="0" indent="0">
              <a:buNone/>
            </a:pPr>
            <a:r>
              <a:rPr lang="en-CA" dirty="0" smtClean="0"/>
              <a:t>How much precipitate will form?</a:t>
            </a:r>
          </a:p>
          <a:p>
            <a:pPr marL="0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550485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4800" b="1" dirty="0" smtClean="0">
                <a:solidFill>
                  <a:srgbClr val="0070C0"/>
                </a:solidFill>
              </a:rPr>
              <a:t>Will a precipitate form?</a:t>
            </a:r>
            <a:endParaRPr lang="en-CA" sz="4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b="1" dirty="0" smtClean="0">
                <a:solidFill>
                  <a:srgbClr val="FF0000"/>
                </a:solidFill>
              </a:rPr>
              <a:t>10.0 mL of 0.010M CaCl</a:t>
            </a:r>
            <a:r>
              <a:rPr lang="en-CA" b="1" baseline="-25000" dirty="0" smtClean="0">
                <a:solidFill>
                  <a:srgbClr val="FF0000"/>
                </a:solidFill>
              </a:rPr>
              <a:t>2</a:t>
            </a:r>
            <a:r>
              <a:rPr lang="en-CA" b="1" dirty="0" smtClean="0">
                <a:solidFill>
                  <a:srgbClr val="FF0000"/>
                </a:solidFill>
              </a:rPr>
              <a:t> is mixed with </a:t>
            </a:r>
          </a:p>
          <a:p>
            <a:pPr marL="0" indent="0">
              <a:buNone/>
            </a:pPr>
            <a:r>
              <a:rPr lang="en-CA" b="1" dirty="0">
                <a:solidFill>
                  <a:srgbClr val="FF0000"/>
                </a:solidFill>
              </a:rPr>
              <a:t>2</a:t>
            </a:r>
            <a:r>
              <a:rPr lang="en-CA" b="1" dirty="0" smtClean="0">
                <a:solidFill>
                  <a:srgbClr val="FF0000"/>
                </a:solidFill>
              </a:rPr>
              <a:t>0.0 mL of 0.060M Na</a:t>
            </a:r>
            <a:r>
              <a:rPr lang="en-CA" b="1" baseline="-25000" dirty="0" smtClean="0">
                <a:solidFill>
                  <a:srgbClr val="FF0000"/>
                </a:solidFill>
              </a:rPr>
              <a:t>2</a:t>
            </a:r>
            <a:r>
              <a:rPr lang="en-CA" b="1" dirty="0" smtClean="0">
                <a:solidFill>
                  <a:srgbClr val="FF0000"/>
                </a:solidFill>
              </a:rPr>
              <a:t>CO</a:t>
            </a:r>
            <a:r>
              <a:rPr lang="en-CA" b="1" baseline="-25000" dirty="0">
                <a:solidFill>
                  <a:srgbClr val="FF0000"/>
                </a:solidFill>
              </a:rPr>
              <a:t>3</a:t>
            </a:r>
            <a:r>
              <a:rPr lang="en-CA" b="1" smtClean="0">
                <a:solidFill>
                  <a:srgbClr val="FF0000"/>
                </a:solidFill>
              </a:rPr>
              <a:t>. 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How much precipitate will form?</a:t>
            </a:r>
          </a:p>
          <a:p>
            <a:pPr marL="0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4176241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4800" b="1" dirty="0" smtClean="0">
                <a:solidFill>
                  <a:srgbClr val="0070C0"/>
                </a:solidFill>
              </a:rPr>
              <a:t>Will a precipitate form?</a:t>
            </a:r>
            <a:endParaRPr lang="en-CA" sz="4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b="1" dirty="0">
                <a:solidFill>
                  <a:srgbClr val="FF0000"/>
                </a:solidFill>
              </a:rPr>
              <a:t>5</a:t>
            </a:r>
            <a:r>
              <a:rPr lang="en-CA" b="1" dirty="0" smtClean="0">
                <a:solidFill>
                  <a:srgbClr val="FF0000"/>
                </a:solidFill>
              </a:rPr>
              <a:t>0.0 mL of 0.10M AlCl</a:t>
            </a:r>
            <a:r>
              <a:rPr lang="en-CA" b="1" baseline="-25000" dirty="0">
                <a:solidFill>
                  <a:srgbClr val="FF0000"/>
                </a:solidFill>
              </a:rPr>
              <a:t>3</a:t>
            </a:r>
            <a:r>
              <a:rPr lang="en-CA" b="1" dirty="0" smtClean="0">
                <a:solidFill>
                  <a:srgbClr val="FF0000"/>
                </a:solidFill>
              </a:rPr>
              <a:t> is mixed with </a:t>
            </a:r>
          </a:p>
          <a:p>
            <a:pPr marL="0" indent="0">
              <a:buNone/>
            </a:pPr>
            <a:r>
              <a:rPr lang="en-CA" b="1" dirty="0" smtClean="0">
                <a:solidFill>
                  <a:srgbClr val="FF0000"/>
                </a:solidFill>
              </a:rPr>
              <a:t>150.0 mL </a:t>
            </a:r>
            <a:r>
              <a:rPr lang="en-CA" b="1" smtClean="0">
                <a:solidFill>
                  <a:srgbClr val="FF0000"/>
                </a:solidFill>
              </a:rPr>
              <a:t>of 0.20M </a:t>
            </a:r>
            <a:r>
              <a:rPr lang="en-CA" b="1" dirty="0" smtClean="0">
                <a:solidFill>
                  <a:srgbClr val="FF0000"/>
                </a:solidFill>
              </a:rPr>
              <a:t>AgNO</a:t>
            </a:r>
            <a:r>
              <a:rPr lang="en-CA" b="1" baseline="-25000" dirty="0" smtClean="0">
                <a:solidFill>
                  <a:srgbClr val="FF0000"/>
                </a:solidFill>
              </a:rPr>
              <a:t>3</a:t>
            </a:r>
            <a:r>
              <a:rPr lang="en-CA" b="1" dirty="0" smtClean="0">
                <a:solidFill>
                  <a:srgbClr val="FF0000"/>
                </a:solidFill>
              </a:rPr>
              <a:t>. 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How much precipitate will form?</a:t>
            </a:r>
          </a:p>
          <a:p>
            <a:pPr marL="0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3343210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65126"/>
            <a:ext cx="8640960" cy="1325563"/>
          </a:xfrm>
        </p:spPr>
        <p:txBody>
          <a:bodyPr/>
          <a:lstStyle/>
          <a:p>
            <a:pPr algn="ctr"/>
            <a:r>
              <a:rPr lang="en-CA" b="1" dirty="0" smtClean="0">
                <a:solidFill>
                  <a:srgbClr val="0070C0"/>
                </a:solidFill>
              </a:rPr>
              <a:t>BaCl</a:t>
            </a:r>
            <a:r>
              <a:rPr lang="en-CA" b="1" baseline="-25000" dirty="0" smtClean="0">
                <a:solidFill>
                  <a:srgbClr val="0070C0"/>
                </a:solidFill>
              </a:rPr>
              <a:t>2(aq)</a:t>
            </a:r>
            <a:r>
              <a:rPr lang="en-CA" b="1" dirty="0" smtClean="0">
                <a:solidFill>
                  <a:srgbClr val="0070C0"/>
                </a:solidFill>
              </a:rPr>
              <a:t>  +  Na</a:t>
            </a:r>
            <a:r>
              <a:rPr lang="en-CA" b="1" baseline="-25000" dirty="0" smtClean="0">
                <a:solidFill>
                  <a:srgbClr val="0070C0"/>
                </a:solidFill>
              </a:rPr>
              <a:t>2</a:t>
            </a:r>
            <a:r>
              <a:rPr lang="en-CA" b="1" dirty="0" smtClean="0">
                <a:solidFill>
                  <a:srgbClr val="0070C0"/>
                </a:solidFill>
              </a:rPr>
              <a:t>SO</a:t>
            </a:r>
            <a:r>
              <a:rPr lang="en-CA" b="1" baseline="-25000" dirty="0" smtClean="0">
                <a:solidFill>
                  <a:srgbClr val="0070C0"/>
                </a:solidFill>
              </a:rPr>
              <a:t>4(aq)</a:t>
            </a:r>
            <a:r>
              <a:rPr lang="en-CA" b="1" dirty="0" smtClean="0">
                <a:solidFill>
                  <a:srgbClr val="0070C0"/>
                </a:solidFill>
              </a:rPr>
              <a:t>  </a:t>
            </a:r>
            <a:r>
              <a:rPr lang="en-CA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  ___ +  ___</a:t>
            </a:r>
            <a:endParaRPr lang="en-CA" b="1" dirty="0">
              <a:solidFill>
                <a:srgbClr val="0070C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2688296"/>
            <a:ext cx="7886700" cy="2625995"/>
          </a:xfrm>
        </p:spPr>
      </p:pic>
    </p:spTree>
    <p:extLst>
      <p:ext uri="{BB962C8B-B14F-4D97-AF65-F5344CB8AC3E}">
        <p14:creationId xmlns:p14="http://schemas.microsoft.com/office/powerpoint/2010/main" val="149391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b="1" dirty="0">
                <a:solidFill>
                  <a:srgbClr val="0070C0"/>
                </a:solidFill>
              </a:rPr>
              <a:t>BaCl</a:t>
            </a:r>
            <a:r>
              <a:rPr lang="en-CA" sz="3200" b="1" baseline="-25000" dirty="0">
                <a:solidFill>
                  <a:srgbClr val="0070C0"/>
                </a:solidFill>
              </a:rPr>
              <a:t>2(aq)</a:t>
            </a:r>
            <a:r>
              <a:rPr lang="en-CA" sz="3200" b="1" dirty="0">
                <a:solidFill>
                  <a:srgbClr val="0070C0"/>
                </a:solidFill>
              </a:rPr>
              <a:t>  +  Na</a:t>
            </a:r>
            <a:r>
              <a:rPr lang="en-CA" sz="3200" b="1" baseline="-25000" dirty="0">
                <a:solidFill>
                  <a:srgbClr val="0070C0"/>
                </a:solidFill>
              </a:rPr>
              <a:t>2</a:t>
            </a:r>
            <a:r>
              <a:rPr lang="en-CA" sz="3200" b="1" dirty="0">
                <a:solidFill>
                  <a:srgbClr val="0070C0"/>
                </a:solidFill>
              </a:rPr>
              <a:t>SO</a:t>
            </a:r>
            <a:r>
              <a:rPr lang="en-CA" sz="3200" b="1" baseline="-25000" dirty="0">
                <a:solidFill>
                  <a:srgbClr val="0070C0"/>
                </a:solidFill>
              </a:rPr>
              <a:t>4(aq)</a:t>
            </a:r>
            <a:r>
              <a:rPr lang="en-CA" sz="3200" b="1" dirty="0">
                <a:solidFill>
                  <a:srgbClr val="0070C0"/>
                </a:solidFill>
              </a:rPr>
              <a:t>  </a:t>
            </a:r>
            <a:r>
              <a:rPr lang="en-CA" sz="3200" b="1" dirty="0">
                <a:solidFill>
                  <a:srgbClr val="0070C0"/>
                </a:solidFill>
                <a:sym typeface="Wingdings" panose="05000000000000000000" pitchFamily="2" charset="2"/>
              </a:rPr>
              <a:t>  </a:t>
            </a:r>
            <a:r>
              <a:rPr lang="en-CA" sz="3200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BaSO</a:t>
            </a:r>
            <a:r>
              <a:rPr lang="en-CA" sz="3200" b="1" baseline="-25000" dirty="0" smtClean="0">
                <a:solidFill>
                  <a:srgbClr val="0070C0"/>
                </a:solidFill>
                <a:sym typeface="Wingdings" panose="05000000000000000000" pitchFamily="2" charset="2"/>
              </a:rPr>
              <a:t>4(s)</a:t>
            </a:r>
            <a:r>
              <a:rPr lang="en-CA" sz="3200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  +  2NaCl</a:t>
            </a:r>
            <a:r>
              <a:rPr lang="en-CA" sz="3200" b="1" baseline="-25000" dirty="0" smtClean="0">
                <a:solidFill>
                  <a:srgbClr val="0070C0"/>
                </a:solidFill>
                <a:sym typeface="Wingdings" panose="05000000000000000000" pitchFamily="2" charset="2"/>
              </a:rPr>
              <a:t>(aq)</a:t>
            </a:r>
            <a:endParaRPr lang="en-C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b="1" dirty="0" smtClean="0">
                <a:solidFill>
                  <a:srgbClr val="FF0000"/>
                </a:solidFill>
              </a:rPr>
              <a:t>Create the ionic and net ionic equations for the above.</a:t>
            </a:r>
            <a:endParaRPr lang="en-C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670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3200" b="1" dirty="0" smtClean="0">
                <a:solidFill>
                  <a:srgbClr val="0070C0"/>
                </a:solidFill>
              </a:rPr>
              <a:t>          </a:t>
            </a:r>
            <a:r>
              <a:rPr lang="en-CA" sz="4000" b="1" dirty="0" smtClean="0">
                <a:solidFill>
                  <a:srgbClr val="0070C0"/>
                </a:solidFill>
              </a:rPr>
              <a:t>Ba</a:t>
            </a:r>
            <a:r>
              <a:rPr lang="en-CA" sz="4000" b="1" baseline="30000" dirty="0" smtClean="0">
                <a:solidFill>
                  <a:srgbClr val="0070C0"/>
                </a:solidFill>
              </a:rPr>
              <a:t>2+</a:t>
            </a:r>
            <a:r>
              <a:rPr lang="en-CA" sz="4000" b="1" dirty="0" smtClean="0">
                <a:solidFill>
                  <a:srgbClr val="0070C0"/>
                </a:solidFill>
              </a:rPr>
              <a:t> </a:t>
            </a:r>
            <a:r>
              <a:rPr lang="en-CA" sz="4000" b="1" baseline="-25000" dirty="0" smtClean="0">
                <a:solidFill>
                  <a:srgbClr val="0070C0"/>
                </a:solidFill>
              </a:rPr>
              <a:t>(aq</a:t>
            </a:r>
            <a:r>
              <a:rPr lang="en-CA" sz="4000" b="1" baseline="-25000" dirty="0">
                <a:solidFill>
                  <a:srgbClr val="0070C0"/>
                </a:solidFill>
              </a:rPr>
              <a:t>)</a:t>
            </a:r>
            <a:r>
              <a:rPr lang="en-CA" sz="4000" b="1" dirty="0">
                <a:solidFill>
                  <a:srgbClr val="0070C0"/>
                </a:solidFill>
              </a:rPr>
              <a:t>  +  </a:t>
            </a:r>
            <a:r>
              <a:rPr lang="en-CA" sz="4000" b="1" dirty="0" smtClean="0">
                <a:solidFill>
                  <a:srgbClr val="0070C0"/>
                </a:solidFill>
              </a:rPr>
              <a:t>SO</a:t>
            </a:r>
            <a:r>
              <a:rPr lang="en-CA" sz="4000" b="1" baseline="-25000" dirty="0" smtClean="0">
                <a:solidFill>
                  <a:srgbClr val="0070C0"/>
                </a:solidFill>
              </a:rPr>
              <a:t>4</a:t>
            </a:r>
            <a:r>
              <a:rPr lang="en-CA" sz="4000" b="1" baseline="30000" dirty="0" smtClean="0">
                <a:solidFill>
                  <a:srgbClr val="0070C0"/>
                </a:solidFill>
              </a:rPr>
              <a:t>2-</a:t>
            </a:r>
            <a:r>
              <a:rPr lang="en-CA" sz="4000" b="1" baseline="-25000" dirty="0" smtClean="0">
                <a:solidFill>
                  <a:srgbClr val="0070C0"/>
                </a:solidFill>
              </a:rPr>
              <a:t> (aq</a:t>
            </a:r>
            <a:r>
              <a:rPr lang="en-CA" sz="4000" b="1" baseline="-25000" dirty="0">
                <a:solidFill>
                  <a:srgbClr val="0070C0"/>
                </a:solidFill>
              </a:rPr>
              <a:t>)</a:t>
            </a:r>
            <a:r>
              <a:rPr lang="en-CA" sz="4000" b="1" dirty="0">
                <a:solidFill>
                  <a:srgbClr val="0070C0"/>
                </a:solidFill>
              </a:rPr>
              <a:t>  </a:t>
            </a:r>
            <a:r>
              <a:rPr lang="en-CA" sz="4000" b="1" dirty="0">
                <a:solidFill>
                  <a:srgbClr val="0070C0"/>
                </a:solidFill>
                <a:sym typeface="Wingdings" panose="05000000000000000000" pitchFamily="2" charset="2"/>
              </a:rPr>
              <a:t>  </a:t>
            </a:r>
            <a:r>
              <a:rPr lang="en-CA" sz="4000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BaSO</a:t>
            </a:r>
            <a:r>
              <a:rPr lang="en-CA" sz="4000" b="1" baseline="-25000" dirty="0" smtClean="0">
                <a:solidFill>
                  <a:srgbClr val="0070C0"/>
                </a:solidFill>
                <a:sym typeface="Wingdings" panose="05000000000000000000" pitchFamily="2" charset="2"/>
              </a:rPr>
              <a:t>4(s)</a:t>
            </a:r>
            <a:r>
              <a:rPr lang="en-CA" sz="4000" b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  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dirty="0" smtClean="0"/>
              <a:t>To quantify the precipitate formations, reverse the above net ionic equation.</a:t>
            </a:r>
          </a:p>
          <a:p>
            <a:pPr marL="0" indent="0">
              <a:buNone/>
            </a:pPr>
            <a:r>
              <a:rPr lang="en-CA" dirty="0" smtClean="0"/>
              <a:t>K</a:t>
            </a:r>
            <a:r>
              <a:rPr lang="en-CA" baseline="-25000" dirty="0" smtClean="0"/>
              <a:t>sp</a:t>
            </a:r>
            <a:r>
              <a:rPr lang="en-CA" dirty="0" smtClean="0"/>
              <a:t> for BaSO</a:t>
            </a:r>
            <a:r>
              <a:rPr lang="en-CA" baseline="-25000" dirty="0" smtClean="0"/>
              <a:t>4</a:t>
            </a:r>
            <a:r>
              <a:rPr lang="en-CA" dirty="0" smtClean="0"/>
              <a:t> = ?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If solutions of BaCl</a:t>
            </a:r>
            <a:r>
              <a:rPr lang="en-CA" baseline="-25000" dirty="0" smtClean="0"/>
              <a:t>2</a:t>
            </a:r>
            <a:r>
              <a:rPr lang="en-CA" dirty="0" smtClean="0"/>
              <a:t> and Na</a:t>
            </a:r>
            <a:r>
              <a:rPr lang="en-CA" baseline="-25000" dirty="0" smtClean="0"/>
              <a:t>2</a:t>
            </a:r>
            <a:r>
              <a:rPr lang="en-CA" dirty="0" smtClean="0"/>
              <a:t>SO</a:t>
            </a:r>
            <a:r>
              <a:rPr lang="en-CA" baseline="-25000" dirty="0" smtClean="0"/>
              <a:t>4</a:t>
            </a:r>
            <a:r>
              <a:rPr lang="en-CA" dirty="0" smtClean="0"/>
              <a:t> are mixed so that the concentration of each solution is 0.10M, what is the nature of the resulting solution?</a:t>
            </a:r>
            <a:r>
              <a:rPr lang="en-CA" dirty="0"/>
              <a:t> </a:t>
            </a:r>
            <a:endParaRPr lang="en-CA" dirty="0" smtClean="0"/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 smtClean="0"/>
              <a:t>ICE </a:t>
            </a:r>
            <a:r>
              <a:rPr lang="en-CA" dirty="0"/>
              <a:t>chart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16377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4800" b="1" dirty="0" smtClean="0">
                <a:solidFill>
                  <a:srgbClr val="0070C0"/>
                </a:solidFill>
              </a:rPr>
              <a:t>Will a precipitate form?</a:t>
            </a:r>
            <a:endParaRPr lang="en-CA" sz="4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CA" b="1" dirty="0" smtClean="0">
                <a:solidFill>
                  <a:srgbClr val="FF0000"/>
                </a:solidFill>
              </a:rPr>
              <a:t>A solution of AgNO</a:t>
            </a:r>
            <a:r>
              <a:rPr lang="en-CA" b="1" baseline="-25000" dirty="0" smtClean="0">
                <a:solidFill>
                  <a:srgbClr val="FF0000"/>
                </a:solidFill>
              </a:rPr>
              <a:t>3</a:t>
            </a:r>
            <a:r>
              <a:rPr lang="en-CA" b="1" dirty="0" smtClean="0">
                <a:solidFill>
                  <a:srgbClr val="FF0000"/>
                </a:solidFill>
              </a:rPr>
              <a:t> is mixed with KOH so that </a:t>
            </a:r>
          </a:p>
          <a:p>
            <a:pPr marL="0" indent="0">
              <a:buNone/>
            </a:pPr>
            <a:r>
              <a:rPr lang="en-CA" b="1" dirty="0" smtClean="0">
                <a:solidFill>
                  <a:srgbClr val="FF0000"/>
                </a:solidFill>
              </a:rPr>
              <a:t>[AgNO</a:t>
            </a:r>
            <a:r>
              <a:rPr lang="en-CA" b="1" baseline="-25000" dirty="0" smtClean="0">
                <a:solidFill>
                  <a:srgbClr val="FF0000"/>
                </a:solidFill>
              </a:rPr>
              <a:t>3</a:t>
            </a:r>
            <a:r>
              <a:rPr lang="en-CA" b="1" dirty="0" smtClean="0">
                <a:solidFill>
                  <a:srgbClr val="FF0000"/>
                </a:solidFill>
              </a:rPr>
              <a:t> ]is 0.0010M and [</a:t>
            </a:r>
            <a:r>
              <a:rPr lang="en-CA" b="1" dirty="0">
                <a:solidFill>
                  <a:srgbClr val="FF0000"/>
                </a:solidFill>
              </a:rPr>
              <a:t>K</a:t>
            </a:r>
            <a:r>
              <a:rPr lang="en-CA" b="1" dirty="0" smtClean="0">
                <a:solidFill>
                  <a:srgbClr val="FF0000"/>
                </a:solidFill>
              </a:rPr>
              <a:t>OH] is 0.0020M.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What is likely to precipitate?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What is the K</a:t>
            </a:r>
            <a:r>
              <a:rPr lang="en-CA" baseline="-25000" dirty="0" smtClean="0"/>
              <a:t>sp</a:t>
            </a:r>
            <a:r>
              <a:rPr lang="en-CA" dirty="0" smtClean="0"/>
              <a:t> of </a:t>
            </a:r>
            <a:r>
              <a:rPr lang="en-CA" dirty="0" err="1" smtClean="0"/>
              <a:t>AgOH</a:t>
            </a:r>
            <a:r>
              <a:rPr lang="en-CA" dirty="0" smtClean="0"/>
              <a:t>?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What is the nature of the solution?</a:t>
            </a:r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Will a precipitate form?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38849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4800" b="1" dirty="0" smtClean="0">
                <a:solidFill>
                  <a:srgbClr val="0070C0"/>
                </a:solidFill>
              </a:rPr>
              <a:t>Will a precipitate form?</a:t>
            </a:r>
            <a:endParaRPr lang="en-CA" sz="4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b="1" dirty="0" smtClean="0">
                <a:solidFill>
                  <a:srgbClr val="FF0000"/>
                </a:solidFill>
              </a:rPr>
              <a:t>A solution of AgNO</a:t>
            </a:r>
            <a:r>
              <a:rPr lang="en-CA" b="1" baseline="-25000" dirty="0" smtClean="0">
                <a:solidFill>
                  <a:srgbClr val="FF0000"/>
                </a:solidFill>
              </a:rPr>
              <a:t>3</a:t>
            </a:r>
            <a:r>
              <a:rPr lang="en-CA" b="1" dirty="0" smtClean="0">
                <a:solidFill>
                  <a:srgbClr val="FF0000"/>
                </a:solidFill>
              </a:rPr>
              <a:t> is mixed with Ba(OH)</a:t>
            </a:r>
            <a:r>
              <a:rPr lang="en-CA" b="1" baseline="-25000" dirty="0" smtClean="0">
                <a:solidFill>
                  <a:srgbClr val="FF0000"/>
                </a:solidFill>
              </a:rPr>
              <a:t>2</a:t>
            </a:r>
            <a:r>
              <a:rPr lang="en-CA" b="1" dirty="0" smtClean="0">
                <a:solidFill>
                  <a:srgbClr val="FF0000"/>
                </a:solidFill>
              </a:rPr>
              <a:t> so that [AgNO</a:t>
            </a:r>
            <a:r>
              <a:rPr lang="en-CA" b="1" baseline="-25000" dirty="0" smtClean="0">
                <a:solidFill>
                  <a:srgbClr val="FF0000"/>
                </a:solidFill>
              </a:rPr>
              <a:t>3</a:t>
            </a:r>
            <a:r>
              <a:rPr lang="en-CA" b="1" dirty="0" smtClean="0">
                <a:solidFill>
                  <a:srgbClr val="FF0000"/>
                </a:solidFill>
              </a:rPr>
              <a:t> ]is 0.00010M and [Ba(OH)</a:t>
            </a:r>
            <a:r>
              <a:rPr lang="en-CA" b="1" baseline="-25000" dirty="0" smtClean="0">
                <a:solidFill>
                  <a:srgbClr val="FF0000"/>
                </a:solidFill>
              </a:rPr>
              <a:t>2</a:t>
            </a:r>
            <a:r>
              <a:rPr lang="en-CA" b="1" dirty="0" smtClean="0">
                <a:solidFill>
                  <a:srgbClr val="FF0000"/>
                </a:solidFill>
              </a:rPr>
              <a:t>] is 0.00020M.</a:t>
            </a:r>
          </a:p>
          <a:p>
            <a:pPr marL="0" indent="0">
              <a:buNone/>
            </a:pPr>
            <a:r>
              <a:rPr lang="en-CA" dirty="0" smtClean="0"/>
              <a:t>What precipitate is likely to form?</a:t>
            </a:r>
          </a:p>
          <a:p>
            <a:pPr marL="0" indent="0">
              <a:buNone/>
            </a:pPr>
            <a:r>
              <a:rPr lang="en-CA" dirty="0" smtClean="0"/>
              <a:t>Will it form?</a:t>
            </a:r>
          </a:p>
          <a:p>
            <a:pPr marL="0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791289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4800" b="1" dirty="0" smtClean="0">
                <a:solidFill>
                  <a:srgbClr val="0070C0"/>
                </a:solidFill>
              </a:rPr>
              <a:t>Will a precipitate form?</a:t>
            </a:r>
            <a:endParaRPr lang="en-CA" sz="4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b="1" dirty="0" smtClean="0">
                <a:solidFill>
                  <a:srgbClr val="FF0000"/>
                </a:solidFill>
              </a:rPr>
              <a:t>50.0 mL of 0.010M </a:t>
            </a:r>
            <a:r>
              <a:rPr lang="en-CA" b="1" dirty="0" err="1" smtClean="0">
                <a:solidFill>
                  <a:srgbClr val="FF0000"/>
                </a:solidFill>
              </a:rPr>
              <a:t>CaS</a:t>
            </a:r>
            <a:r>
              <a:rPr lang="en-CA" b="1" dirty="0" smtClean="0">
                <a:solidFill>
                  <a:srgbClr val="FF0000"/>
                </a:solidFill>
              </a:rPr>
              <a:t> is mixed with 50.0 mL of 0.0020M ZnCl</a:t>
            </a:r>
            <a:r>
              <a:rPr lang="en-CA" b="1" baseline="-25000" dirty="0" smtClean="0">
                <a:solidFill>
                  <a:srgbClr val="FF0000"/>
                </a:solidFill>
              </a:rPr>
              <a:t>2</a:t>
            </a:r>
            <a:r>
              <a:rPr lang="en-CA" b="1" dirty="0" smtClean="0">
                <a:solidFill>
                  <a:srgbClr val="FF0000"/>
                </a:solidFill>
              </a:rPr>
              <a:t> . </a:t>
            </a:r>
          </a:p>
          <a:p>
            <a:pPr marL="0" indent="0">
              <a:buNone/>
            </a:pPr>
            <a:r>
              <a:rPr lang="en-CA" dirty="0" smtClean="0"/>
              <a:t>What precipitate is likely to form?</a:t>
            </a:r>
          </a:p>
          <a:p>
            <a:pPr marL="0" indent="0">
              <a:buNone/>
            </a:pPr>
            <a:r>
              <a:rPr lang="en-CA" dirty="0" smtClean="0"/>
              <a:t>Will it form?</a:t>
            </a:r>
          </a:p>
          <a:p>
            <a:pPr marL="0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804529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4800" b="1" dirty="0" smtClean="0">
                <a:solidFill>
                  <a:srgbClr val="0070C0"/>
                </a:solidFill>
              </a:rPr>
              <a:t>Will a precipitate form?</a:t>
            </a:r>
            <a:endParaRPr lang="en-CA" sz="4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b="1" dirty="0">
                <a:solidFill>
                  <a:srgbClr val="FF0000"/>
                </a:solidFill>
              </a:rPr>
              <a:t>1</a:t>
            </a:r>
            <a:r>
              <a:rPr lang="en-CA" b="1" dirty="0" smtClean="0">
                <a:solidFill>
                  <a:srgbClr val="FF0000"/>
                </a:solidFill>
              </a:rPr>
              <a:t>0.0 mL of 0.010M Ca(NO</a:t>
            </a:r>
            <a:r>
              <a:rPr lang="en-CA" b="1" baseline="-25000" dirty="0" smtClean="0">
                <a:solidFill>
                  <a:srgbClr val="FF0000"/>
                </a:solidFill>
              </a:rPr>
              <a:t>3</a:t>
            </a:r>
            <a:r>
              <a:rPr lang="en-CA" b="1" dirty="0" smtClean="0">
                <a:solidFill>
                  <a:srgbClr val="FF0000"/>
                </a:solidFill>
              </a:rPr>
              <a:t>)</a:t>
            </a:r>
            <a:r>
              <a:rPr lang="en-CA" b="1" baseline="-25000" dirty="0" smtClean="0">
                <a:solidFill>
                  <a:srgbClr val="FF0000"/>
                </a:solidFill>
              </a:rPr>
              <a:t>2</a:t>
            </a:r>
            <a:r>
              <a:rPr lang="en-CA" b="1" dirty="0" smtClean="0">
                <a:solidFill>
                  <a:srgbClr val="FF0000"/>
                </a:solidFill>
              </a:rPr>
              <a:t> is mixed with </a:t>
            </a:r>
            <a:r>
              <a:rPr lang="en-CA" b="1" dirty="0">
                <a:solidFill>
                  <a:srgbClr val="FF0000"/>
                </a:solidFill>
              </a:rPr>
              <a:t>9</a:t>
            </a:r>
            <a:r>
              <a:rPr lang="en-CA" b="1" dirty="0" smtClean="0">
                <a:solidFill>
                  <a:srgbClr val="FF0000"/>
                </a:solidFill>
              </a:rPr>
              <a:t>0.0 mL of 0.0010M NaOH. </a:t>
            </a:r>
          </a:p>
          <a:p>
            <a:pPr marL="0" indent="0">
              <a:buNone/>
            </a:pPr>
            <a:r>
              <a:rPr lang="en-CA" dirty="0" smtClean="0"/>
              <a:t>What precipitate is likely to form?</a:t>
            </a:r>
          </a:p>
          <a:p>
            <a:pPr marL="0" indent="0">
              <a:buNone/>
            </a:pPr>
            <a:r>
              <a:rPr lang="en-CA" dirty="0" smtClean="0"/>
              <a:t>Will it form?</a:t>
            </a:r>
          </a:p>
          <a:p>
            <a:pPr marL="0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1449988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4800" b="1" dirty="0" smtClean="0">
                <a:solidFill>
                  <a:srgbClr val="0070C0"/>
                </a:solidFill>
              </a:rPr>
              <a:t>Will a precipitate form?</a:t>
            </a:r>
            <a:endParaRPr lang="en-CA" sz="4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b="1" dirty="0" smtClean="0">
                <a:solidFill>
                  <a:srgbClr val="FF0000"/>
                </a:solidFill>
              </a:rPr>
              <a:t>100.0 mL of 0.010M </a:t>
            </a:r>
            <a:r>
              <a:rPr lang="en-CA" b="1" dirty="0" err="1" smtClean="0">
                <a:solidFill>
                  <a:srgbClr val="FF0000"/>
                </a:solidFill>
              </a:rPr>
              <a:t>Sr</a:t>
            </a:r>
            <a:r>
              <a:rPr lang="en-CA" b="1" dirty="0" smtClean="0">
                <a:solidFill>
                  <a:srgbClr val="FF0000"/>
                </a:solidFill>
              </a:rPr>
              <a:t>(NO</a:t>
            </a:r>
            <a:r>
              <a:rPr lang="en-CA" b="1" baseline="-25000" dirty="0" smtClean="0">
                <a:solidFill>
                  <a:srgbClr val="FF0000"/>
                </a:solidFill>
              </a:rPr>
              <a:t>3</a:t>
            </a:r>
            <a:r>
              <a:rPr lang="en-CA" b="1" dirty="0" smtClean="0">
                <a:solidFill>
                  <a:srgbClr val="FF0000"/>
                </a:solidFill>
              </a:rPr>
              <a:t>)</a:t>
            </a:r>
            <a:r>
              <a:rPr lang="en-CA" b="1" baseline="-25000" dirty="0" smtClean="0">
                <a:solidFill>
                  <a:srgbClr val="FF0000"/>
                </a:solidFill>
              </a:rPr>
              <a:t>2</a:t>
            </a:r>
            <a:r>
              <a:rPr lang="en-CA" b="1" dirty="0" smtClean="0">
                <a:solidFill>
                  <a:srgbClr val="FF0000"/>
                </a:solidFill>
              </a:rPr>
              <a:t> is mixed with </a:t>
            </a:r>
          </a:p>
          <a:p>
            <a:pPr marL="0" indent="0">
              <a:buNone/>
            </a:pPr>
            <a:r>
              <a:rPr lang="en-CA" b="1" dirty="0" smtClean="0">
                <a:solidFill>
                  <a:srgbClr val="FF0000"/>
                </a:solidFill>
              </a:rPr>
              <a:t>400.0 mL of 0.020M Na</a:t>
            </a:r>
            <a:r>
              <a:rPr lang="en-CA" b="1" baseline="-25000" dirty="0" smtClean="0">
                <a:solidFill>
                  <a:srgbClr val="FF0000"/>
                </a:solidFill>
              </a:rPr>
              <a:t>2</a:t>
            </a:r>
            <a:r>
              <a:rPr lang="en-CA" b="1" dirty="0" smtClean="0">
                <a:solidFill>
                  <a:srgbClr val="FF0000"/>
                </a:solidFill>
              </a:rPr>
              <a:t>SO</a:t>
            </a:r>
            <a:r>
              <a:rPr lang="en-CA" b="1" baseline="-25000" dirty="0" smtClean="0">
                <a:solidFill>
                  <a:srgbClr val="FF0000"/>
                </a:solidFill>
              </a:rPr>
              <a:t>4</a:t>
            </a:r>
            <a:r>
              <a:rPr lang="en-CA" b="1" dirty="0" smtClean="0">
                <a:solidFill>
                  <a:srgbClr val="FF0000"/>
                </a:solidFill>
              </a:rPr>
              <a:t> . </a:t>
            </a:r>
          </a:p>
          <a:p>
            <a:pPr marL="0" indent="0">
              <a:buNone/>
            </a:pPr>
            <a:r>
              <a:rPr lang="en-CA" dirty="0" smtClean="0"/>
              <a:t>What precipitate is likely to form?</a:t>
            </a:r>
          </a:p>
          <a:p>
            <a:pPr marL="0" indent="0">
              <a:buNone/>
            </a:pPr>
            <a:r>
              <a:rPr lang="en-CA" dirty="0" smtClean="0"/>
              <a:t>Will it form?</a:t>
            </a:r>
          </a:p>
          <a:p>
            <a:pPr marL="0" indent="0">
              <a:buNone/>
            </a:pPr>
            <a:r>
              <a:rPr lang="en-CA" dirty="0" smtClean="0"/>
              <a:t>How much precipitate will form?</a:t>
            </a:r>
          </a:p>
          <a:p>
            <a:pPr marL="0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3702271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368</Words>
  <Application>Microsoft Office PowerPoint</Application>
  <PresentationFormat>On-screen Show (4:3)</PresentationFormat>
  <Paragraphs>57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Theme</vt:lpstr>
      <vt:lpstr>1_Office Theme</vt:lpstr>
      <vt:lpstr>Predicting Precipitate Formation</vt:lpstr>
      <vt:lpstr>BaCl2(aq)  +  Na2SO4(aq)    ___ +  ___</vt:lpstr>
      <vt:lpstr>BaCl2(aq)  +  Na2SO4(aq)    BaSO4(s)  +  2NaCl(aq)</vt:lpstr>
      <vt:lpstr>          Ba2+ (aq)  +  SO42- (aq)    BaSO4(s)  </vt:lpstr>
      <vt:lpstr>Will a precipitate form?</vt:lpstr>
      <vt:lpstr>Will a precipitate form?</vt:lpstr>
      <vt:lpstr>Will a precipitate form?</vt:lpstr>
      <vt:lpstr>Will a precipitate form?</vt:lpstr>
      <vt:lpstr>Will a precipitate form?</vt:lpstr>
      <vt:lpstr>Will a precipitate form?</vt:lpstr>
      <vt:lpstr>Will a precipitate form?</vt:lpstr>
      <vt:lpstr>Will a precipitate form?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Predicting Precipitate Formation</dc:title>
  <dc:creator>Darlene</dc:creator>
  <cp:lastModifiedBy>Ken Wall</cp:lastModifiedBy>
  <cp:revision>26</cp:revision>
  <dcterms:created xsi:type="dcterms:W3CDTF">2014-11-11T14:29:26Z</dcterms:created>
  <dcterms:modified xsi:type="dcterms:W3CDTF">2016-09-02T11:03:18Z</dcterms:modified>
</cp:coreProperties>
</file>